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jKlDG+X71wvfXUlFYjranMM6sq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 name="Google Shape;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pt-BR" sz="1200">
                <a:solidFill>
                  <a:schemeClr val="dk1"/>
                </a:solidFill>
                <a:latin typeface="Calibri"/>
                <a:ea typeface="Calibri"/>
                <a:cs typeface="Calibri"/>
                <a:sym typeface="Calibri"/>
              </a:rPr>
              <a:t>CONCEITOS IMPORTANTES:</a:t>
            </a:r>
            <a:endParaRPr sz="1200">
              <a:solidFill>
                <a:schemeClr val="dk1"/>
              </a:solidFill>
              <a:latin typeface="Calibri"/>
              <a:ea typeface="Calibri"/>
              <a:cs typeface="Calibri"/>
              <a:sym typeface="Calibri"/>
            </a:endParaRPr>
          </a:p>
          <a:p>
            <a:pPr indent="0" lvl="0" marL="0" rtl="0" algn="l">
              <a:lnSpc>
                <a:spcPct val="115000"/>
              </a:lnSpc>
              <a:spcBef>
                <a:spcPts val="1500"/>
              </a:spcBef>
              <a:spcAft>
                <a:spcPts val="0"/>
              </a:spcAft>
              <a:buClr>
                <a:schemeClr val="dk1"/>
              </a:buClr>
              <a:buSzPts val="1100"/>
              <a:buFont typeface="Arial"/>
              <a:buNone/>
            </a:pPr>
            <a:r>
              <a:rPr lang="pt-BR" sz="1200">
                <a:solidFill>
                  <a:schemeClr val="dk1"/>
                </a:solidFill>
                <a:latin typeface="Calibri"/>
                <a:ea typeface="Calibri"/>
                <a:cs typeface="Calibri"/>
                <a:sym typeface="Calibri"/>
              </a:rPr>
              <a:t>O desenvolvimento de software, em um ambiente colaborativo, muitas vezes envolve a colaboração simultânea de diferentes membros da equipe em várias partes do código-fonte. Para garantir uma integração suave e eficiente do trabalho de todos, é essencial compreender e implementar adequadamente conceitos como </a:t>
            </a:r>
            <a:r>
              <a:rPr b="1" lang="pt-BR" sz="1200">
                <a:solidFill>
                  <a:schemeClr val="dk1"/>
                </a:solidFill>
                <a:latin typeface="Calibri"/>
                <a:ea typeface="Calibri"/>
                <a:cs typeface="Calibri"/>
                <a:sym typeface="Calibri"/>
              </a:rPr>
              <a:t>Conflitos de Merge</a:t>
            </a:r>
            <a:r>
              <a:rPr lang="pt-BR" sz="1200">
                <a:solidFill>
                  <a:schemeClr val="dk1"/>
                </a:solidFill>
                <a:latin typeface="Calibri"/>
                <a:ea typeface="Calibri"/>
                <a:cs typeface="Calibri"/>
                <a:sym typeface="Calibri"/>
              </a:rPr>
              <a:t>, </a:t>
            </a:r>
            <a:r>
              <a:rPr b="1" lang="pt-BR" sz="1200">
                <a:solidFill>
                  <a:schemeClr val="dk1"/>
                </a:solidFill>
                <a:latin typeface="Calibri"/>
                <a:ea typeface="Calibri"/>
                <a:cs typeface="Calibri"/>
                <a:sym typeface="Calibri"/>
              </a:rPr>
              <a:t>Gestão de Branches</a:t>
            </a:r>
            <a:r>
              <a:rPr lang="pt-BR" sz="1200">
                <a:solidFill>
                  <a:schemeClr val="dk1"/>
                </a:solidFill>
                <a:latin typeface="Calibri"/>
                <a:ea typeface="Calibri"/>
                <a:cs typeface="Calibri"/>
                <a:sym typeface="Calibri"/>
              </a:rPr>
              <a:t> e </a:t>
            </a:r>
            <a:r>
              <a:rPr b="1" lang="pt-BR" sz="1200">
                <a:solidFill>
                  <a:schemeClr val="dk1"/>
                </a:solidFill>
                <a:latin typeface="Calibri"/>
                <a:ea typeface="Calibri"/>
                <a:cs typeface="Calibri"/>
                <a:sym typeface="Calibri"/>
              </a:rPr>
              <a:t>Estratégias de Branch</a:t>
            </a:r>
            <a:r>
              <a:rPr lang="pt-BR"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1500"/>
              </a:spcBef>
              <a:spcAft>
                <a:spcPts val="0"/>
              </a:spcAft>
              <a:buClr>
                <a:schemeClr val="dk1"/>
              </a:buClr>
              <a:buSzPts val="1100"/>
              <a:buFont typeface="Arial"/>
              <a:buNone/>
            </a:pPr>
            <a:r>
              <a:rPr b="1" lang="pt-BR" sz="1200">
                <a:solidFill>
                  <a:schemeClr val="dk1"/>
                </a:solidFill>
                <a:latin typeface="Calibri"/>
                <a:ea typeface="Calibri"/>
                <a:cs typeface="Calibri"/>
                <a:sym typeface="Calibri"/>
              </a:rPr>
              <a:t>1. Conflitos de Merge: </a:t>
            </a:r>
            <a:r>
              <a:rPr lang="pt-BR" sz="1200">
                <a:solidFill>
                  <a:schemeClr val="dk1"/>
                </a:solidFill>
                <a:latin typeface="Calibri"/>
                <a:ea typeface="Calibri"/>
                <a:cs typeface="Calibri"/>
                <a:sym typeface="Calibri"/>
              </a:rPr>
              <a:t>Os conflitos de Merge surgem quando duas ou mais ramificações (</a:t>
            </a:r>
            <a:r>
              <a:rPr i="1" lang="pt-BR" sz="1200">
                <a:solidFill>
                  <a:schemeClr val="dk1"/>
                </a:solidFill>
                <a:latin typeface="Calibri"/>
                <a:ea typeface="Calibri"/>
                <a:cs typeface="Calibri"/>
                <a:sym typeface="Calibri"/>
              </a:rPr>
              <a:t>branches</a:t>
            </a:r>
            <a:r>
              <a:rPr lang="pt-BR" sz="1200">
                <a:solidFill>
                  <a:schemeClr val="dk1"/>
                </a:solidFill>
                <a:latin typeface="Calibri"/>
                <a:ea typeface="Calibri"/>
                <a:cs typeface="Calibri"/>
                <a:sym typeface="Calibri"/>
              </a:rPr>
              <a:t>) contêm alterações incompatíveis no mesmo trecho de código. Resolver esses conflitos é uma parte extremamente importante do processo de integração. Ferramentas de controle de versão oferecem recursos para detectar e sinalizar conflitos, permitindo que os desenvolvedores resolvam as diferenças manualmente. Uma comunicação eficaz entre os membros da equipe é fundamental para minimizar a ocorrência de conflitos e agilizar a resolução quando ocorrem.</a:t>
            </a:r>
            <a:endParaRPr sz="1200">
              <a:solidFill>
                <a:schemeClr val="dk1"/>
              </a:solidFill>
              <a:latin typeface="Calibri"/>
              <a:ea typeface="Calibri"/>
              <a:cs typeface="Calibri"/>
              <a:sym typeface="Calibri"/>
            </a:endParaRPr>
          </a:p>
          <a:p>
            <a:pPr indent="0" lvl="0" marL="0" rtl="0" algn="l">
              <a:lnSpc>
                <a:spcPct val="115000"/>
              </a:lnSpc>
              <a:spcBef>
                <a:spcPts val="1500"/>
              </a:spcBef>
              <a:spcAft>
                <a:spcPts val="0"/>
              </a:spcAft>
              <a:buClr>
                <a:schemeClr val="dk1"/>
              </a:buClr>
              <a:buSzPts val="1100"/>
              <a:buFont typeface="Arial"/>
              <a:buNone/>
            </a:pPr>
            <a:r>
              <a:rPr b="1" lang="pt-BR" sz="1200">
                <a:solidFill>
                  <a:schemeClr val="dk1"/>
                </a:solidFill>
                <a:latin typeface="Calibri"/>
                <a:ea typeface="Calibri"/>
                <a:cs typeface="Calibri"/>
                <a:sym typeface="Calibri"/>
              </a:rPr>
              <a:t>2. Gestão de Branches: </a:t>
            </a:r>
            <a:r>
              <a:rPr lang="pt-BR" sz="1200">
                <a:solidFill>
                  <a:schemeClr val="dk1"/>
                </a:solidFill>
                <a:latin typeface="Calibri"/>
                <a:ea typeface="Calibri"/>
                <a:cs typeface="Calibri"/>
                <a:sym typeface="Calibri"/>
              </a:rPr>
              <a:t>A gestão de Branches é uma prática essencial para organizar o desenvolvimento em equipe. Cada funcionalidade, correção de </a:t>
            </a:r>
            <a:r>
              <a:rPr i="1" lang="pt-BR" sz="1200">
                <a:solidFill>
                  <a:schemeClr val="dk1"/>
                </a:solidFill>
                <a:latin typeface="Calibri"/>
                <a:ea typeface="Calibri"/>
                <a:cs typeface="Calibri"/>
                <a:sym typeface="Calibri"/>
              </a:rPr>
              <a:t>bug </a:t>
            </a:r>
            <a:r>
              <a:rPr lang="pt-BR" sz="1200">
                <a:solidFill>
                  <a:schemeClr val="dk1"/>
                </a:solidFill>
                <a:latin typeface="Calibri"/>
                <a:ea typeface="Calibri"/>
                <a:cs typeface="Calibri"/>
                <a:sym typeface="Calibri"/>
              </a:rPr>
              <a:t>ou nova implementação pode ser isolada em uma </a:t>
            </a:r>
            <a:r>
              <a:rPr i="1" lang="pt-BR" sz="1200">
                <a:solidFill>
                  <a:schemeClr val="dk1"/>
                </a:solidFill>
                <a:latin typeface="Calibri"/>
                <a:ea typeface="Calibri"/>
                <a:cs typeface="Calibri"/>
                <a:sym typeface="Calibri"/>
              </a:rPr>
              <a:t>branch</a:t>
            </a:r>
            <a:r>
              <a:rPr lang="pt-BR" sz="1200">
                <a:solidFill>
                  <a:schemeClr val="dk1"/>
                </a:solidFill>
                <a:latin typeface="Calibri"/>
                <a:ea typeface="Calibri"/>
                <a:cs typeface="Calibri"/>
                <a:sym typeface="Calibri"/>
              </a:rPr>
              <a:t> dedicada, permitindo o desenvolvimento paralelo sem interferências. Branches podem ser criados, mesclados e excluídos conforme necessário. Estratégias de nomenclatura e políticas de criação e exclusão de branches ajudam a manter a clareza e a ordem no repositório.</a:t>
            </a:r>
            <a:endParaRPr sz="1200">
              <a:solidFill>
                <a:schemeClr val="dk1"/>
              </a:solidFill>
              <a:latin typeface="Calibri"/>
              <a:ea typeface="Calibri"/>
              <a:cs typeface="Calibri"/>
              <a:sym typeface="Calibri"/>
            </a:endParaRPr>
          </a:p>
          <a:p>
            <a:pPr indent="0" lvl="0" marL="0" rtl="0" algn="l">
              <a:lnSpc>
                <a:spcPct val="115000"/>
              </a:lnSpc>
              <a:spcBef>
                <a:spcPts val="1500"/>
              </a:spcBef>
              <a:spcAft>
                <a:spcPts val="0"/>
              </a:spcAft>
              <a:buClr>
                <a:schemeClr val="dk1"/>
              </a:buClr>
              <a:buSzPts val="1100"/>
              <a:buFont typeface="Arial"/>
              <a:buNone/>
            </a:pPr>
            <a:r>
              <a:rPr b="1" lang="pt-BR" sz="1200">
                <a:solidFill>
                  <a:schemeClr val="dk1"/>
                </a:solidFill>
                <a:latin typeface="Calibri"/>
                <a:ea typeface="Calibri"/>
                <a:cs typeface="Calibri"/>
                <a:sym typeface="Calibri"/>
              </a:rPr>
              <a:t>3. Estratégias de Branch: </a:t>
            </a:r>
            <a:r>
              <a:rPr lang="pt-BR" sz="1200">
                <a:solidFill>
                  <a:schemeClr val="dk1"/>
                </a:solidFill>
                <a:latin typeface="Calibri"/>
                <a:ea typeface="Calibri"/>
                <a:cs typeface="Calibri"/>
                <a:sym typeface="Calibri"/>
              </a:rPr>
              <a:t>Estratégias comuns incluem o modelo </a:t>
            </a:r>
            <a:r>
              <a:rPr i="1" lang="pt-BR" sz="1200">
                <a:solidFill>
                  <a:schemeClr val="dk1"/>
                </a:solidFill>
                <a:latin typeface="Calibri"/>
                <a:ea typeface="Calibri"/>
                <a:cs typeface="Calibri"/>
                <a:sym typeface="Calibri"/>
              </a:rPr>
              <a:t>Gitflow</a:t>
            </a:r>
            <a:r>
              <a:rPr lang="pt-BR" sz="1200">
                <a:solidFill>
                  <a:schemeClr val="dk1"/>
                </a:solidFill>
                <a:latin typeface="Calibri"/>
                <a:ea typeface="Calibri"/>
                <a:cs typeface="Calibri"/>
                <a:sym typeface="Calibri"/>
              </a:rPr>
              <a:t>, onde branches específicos são designados para recursos, lançamentos e correções de bugs. Outra abordagem é a Continuous Integration (Integração Contínua), onde a integração frequente de </a:t>
            </a:r>
            <a:r>
              <a:rPr i="1" lang="pt-BR" sz="1200">
                <a:solidFill>
                  <a:schemeClr val="dk1"/>
                </a:solidFill>
                <a:latin typeface="Calibri"/>
                <a:ea typeface="Calibri"/>
                <a:cs typeface="Calibri"/>
                <a:sym typeface="Calibri"/>
              </a:rPr>
              <a:t>branches</a:t>
            </a:r>
            <a:r>
              <a:rPr lang="pt-BR" sz="1200">
                <a:solidFill>
                  <a:schemeClr val="dk1"/>
                </a:solidFill>
                <a:latin typeface="Calibri"/>
                <a:ea typeface="Calibri"/>
                <a:cs typeface="Calibri"/>
                <a:sym typeface="Calibri"/>
              </a:rPr>
              <a:t> ocorre, minimizando conflitos e detectando problemas precocemente. A escolha da estratégia depende das necessidades do projeto, tamanho da equipe e fluxo de trabalho preferido.</a:t>
            </a:r>
            <a:endParaRPr sz="1200">
              <a:solidFill>
                <a:schemeClr val="dk1"/>
              </a:solidFill>
              <a:latin typeface="Calibri"/>
              <a:ea typeface="Calibri"/>
              <a:cs typeface="Calibri"/>
              <a:sym typeface="Calibri"/>
            </a:endParaRPr>
          </a:p>
          <a:p>
            <a:pPr indent="0" lvl="0" marL="0" rtl="0" algn="l">
              <a:lnSpc>
                <a:spcPct val="100000"/>
              </a:lnSpc>
              <a:spcBef>
                <a:spcPts val="1500"/>
              </a:spcBef>
              <a:spcAft>
                <a:spcPts val="0"/>
              </a:spcAft>
              <a:buSzPts val="1100"/>
              <a:buNone/>
            </a:pPr>
            <a:r>
              <a:t/>
            </a:r>
            <a:endParaRPr sz="1200">
              <a:solidFill>
                <a:schemeClr val="dk1"/>
              </a:solidFill>
              <a:latin typeface="Calibri"/>
              <a:ea typeface="Calibri"/>
              <a:cs typeface="Calibri"/>
              <a:sym typeface="Calibri"/>
            </a:endParaRPr>
          </a:p>
        </p:txBody>
      </p:sp>
      <p:sp>
        <p:nvSpPr>
          <p:cNvPr id="191" name="Google Shape;1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pt-BR" sz="1200">
                <a:latin typeface="Calibri"/>
                <a:ea typeface="Calibri"/>
                <a:cs typeface="Calibri"/>
                <a:sym typeface="Calibri"/>
              </a:rPr>
              <a:t>COMENTANDO A RESPOSTA:</a:t>
            </a:r>
            <a:r>
              <a:rPr lang="pt-BR"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SzPts val="1100"/>
              <a:buNone/>
            </a:pPr>
            <a:r>
              <a:rPr lang="pt-BR" sz="1200">
                <a:solidFill>
                  <a:schemeClr val="dk1"/>
                </a:solidFill>
                <a:latin typeface="Calibri"/>
                <a:ea typeface="Calibri"/>
                <a:cs typeface="Calibri"/>
                <a:sym typeface="Calibri"/>
              </a:rPr>
              <a:t>As mensagens de commit são anotações descritivas que acompanham cada alteração feita em um repositório de controle de versão, como Git. Cada vez que você realiza um commit, está criando um ponto na linha do tempo do seu projeto e registrando as mudanças feitas desde o último commit. Elas s</a:t>
            </a:r>
            <a:r>
              <a:rPr lang="pt-BR" sz="1200">
                <a:solidFill>
                  <a:schemeClr val="dk1"/>
                </a:solidFill>
                <a:latin typeface="Calibri"/>
                <a:ea typeface="Calibri"/>
                <a:cs typeface="Calibri"/>
                <a:sym typeface="Calibri"/>
              </a:rPr>
              <a:t>ão fundamentais para entender as mudanças feitas no projeto, facilitando a colaboração e manutenção.</a:t>
            </a:r>
            <a:endParaRPr sz="1200">
              <a:solidFill>
                <a:schemeClr val="dk1"/>
              </a:solidFill>
              <a:latin typeface="Calibri"/>
              <a:ea typeface="Calibri"/>
              <a:cs typeface="Calibri"/>
              <a:sym typeface="Calibri"/>
            </a:endParaRPr>
          </a:p>
        </p:txBody>
      </p:sp>
      <p:sp>
        <p:nvSpPr>
          <p:cNvPr id="217" name="Google Shape;21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2c4e200d6_0_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2b2c4e200d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pt-BR" sz="1600">
                <a:latin typeface="Calibri"/>
                <a:ea typeface="Calibri"/>
                <a:cs typeface="Calibri"/>
                <a:sym typeface="Calibri"/>
              </a:rPr>
              <a:t>CONCEITOS IMPORTANTES:</a:t>
            </a:r>
            <a:endParaRPr b="1" sz="1600">
              <a:latin typeface="Calibri"/>
              <a:ea typeface="Calibri"/>
              <a:cs typeface="Calibri"/>
              <a:sym typeface="Calibri"/>
            </a:endParaRPr>
          </a:p>
          <a:p>
            <a:pPr indent="0" lvl="0" marL="0" rtl="0" algn="l">
              <a:spcBef>
                <a:spcPts val="0"/>
              </a:spcBef>
              <a:spcAft>
                <a:spcPts val="0"/>
              </a:spcAft>
              <a:buSzPts val="1100"/>
              <a:buNone/>
            </a:pPr>
            <a:r>
              <a:t/>
            </a:r>
            <a:endParaRPr b="1" sz="1600">
              <a:latin typeface="Calibri"/>
              <a:ea typeface="Calibri"/>
              <a:cs typeface="Calibri"/>
              <a:sym typeface="Calibri"/>
            </a:endParaRPr>
          </a:p>
          <a:p>
            <a:pPr indent="0" lvl="0" marL="0" rtl="0" algn="l">
              <a:spcBef>
                <a:spcPts val="0"/>
              </a:spcBef>
              <a:spcAft>
                <a:spcPts val="0"/>
              </a:spcAft>
              <a:buSzPts val="1100"/>
              <a:buNone/>
            </a:pPr>
            <a:r>
              <a:rPr b="1" lang="pt-BR" sz="1200">
                <a:solidFill>
                  <a:schemeClr val="dk1"/>
                </a:solidFill>
                <a:latin typeface="Calibri"/>
                <a:ea typeface="Calibri"/>
                <a:cs typeface="Calibri"/>
                <a:sym typeface="Calibri"/>
              </a:rPr>
              <a:t>P</a:t>
            </a:r>
            <a:r>
              <a:rPr b="1" lang="pt-BR" sz="1200">
                <a:solidFill>
                  <a:schemeClr val="dk1"/>
                </a:solidFill>
                <a:latin typeface="Calibri"/>
                <a:ea typeface="Calibri"/>
                <a:cs typeface="Calibri"/>
                <a:sym typeface="Calibri"/>
              </a:rPr>
              <a:t>ull Request:</a:t>
            </a:r>
            <a:r>
              <a:rPr b="1" lang="pt-BR" sz="1200">
                <a:latin typeface="Calibri"/>
                <a:ea typeface="Calibri"/>
                <a:cs typeface="Calibri"/>
                <a:sym typeface="Calibri"/>
              </a:rPr>
              <a:t> </a:t>
            </a:r>
            <a:r>
              <a:rPr lang="pt-BR" sz="1200">
                <a:latin typeface="Calibri"/>
                <a:ea typeface="Calibri"/>
                <a:cs typeface="Calibri"/>
                <a:sym typeface="Calibri"/>
              </a:rPr>
              <a:t>u</a:t>
            </a:r>
            <a:r>
              <a:rPr lang="pt-BR" sz="1200">
                <a:latin typeface="Calibri"/>
                <a:ea typeface="Calibri"/>
                <a:cs typeface="Calibri"/>
                <a:sym typeface="Calibri"/>
              </a:rPr>
              <a:t>ma </a:t>
            </a:r>
            <a:r>
              <a:rPr i="1" lang="pt-BR" sz="1200">
                <a:latin typeface="Calibri"/>
                <a:ea typeface="Calibri"/>
                <a:cs typeface="Calibri"/>
                <a:sym typeface="Calibri"/>
              </a:rPr>
              <a:t>pull request</a:t>
            </a:r>
            <a:r>
              <a:rPr lang="pt-BR" sz="1200">
                <a:latin typeface="Calibri"/>
                <a:ea typeface="Calibri"/>
                <a:cs typeface="Calibri"/>
                <a:sym typeface="Calibri"/>
              </a:rPr>
              <a:t> é uma proposta para mesclar as alterações de um branch em outro. Em uma pull request, os colaboradores podem revisar e discutir o conjunto de alterações proposto antes de integrá-las à base de código principal.</a:t>
            </a:r>
            <a:endParaRPr sz="1200">
              <a:latin typeface="Calibri"/>
              <a:ea typeface="Calibri"/>
              <a:cs typeface="Calibri"/>
              <a:sym typeface="Calibri"/>
            </a:endParaRPr>
          </a:p>
          <a:p>
            <a:pPr indent="0" lvl="0" marL="0" rtl="0" algn="just">
              <a:spcBef>
                <a:spcPts val="0"/>
              </a:spcBef>
              <a:spcAft>
                <a:spcPts val="0"/>
              </a:spcAft>
              <a:buSzPts val="2200"/>
              <a:buNone/>
            </a:pPr>
            <a:r>
              <a:rPr b="1" lang="pt-BR" sz="1200">
                <a:solidFill>
                  <a:schemeClr val="dk1"/>
                </a:solidFill>
                <a:latin typeface="Calibri"/>
                <a:ea typeface="Calibri"/>
                <a:cs typeface="Calibri"/>
                <a:sym typeface="Calibri"/>
              </a:rPr>
              <a:t>I</a:t>
            </a:r>
            <a:r>
              <a:rPr b="1" lang="pt-BR" sz="1200">
                <a:solidFill>
                  <a:schemeClr val="dk1"/>
                </a:solidFill>
                <a:latin typeface="Calibri"/>
                <a:ea typeface="Calibri"/>
                <a:cs typeface="Calibri"/>
                <a:sym typeface="Calibri"/>
              </a:rPr>
              <a:t>ssues Tracking:</a:t>
            </a:r>
            <a:r>
              <a:rPr lang="pt-BR" sz="1200">
                <a:solidFill>
                  <a:schemeClr val="dk1"/>
                </a:solidFill>
                <a:latin typeface="Calibri"/>
                <a:ea typeface="Calibri"/>
                <a:cs typeface="Calibri"/>
                <a:sym typeface="Calibri"/>
              </a:rPr>
              <a:t> é um rastreamento de problemas é mais frequentemente usado como uma forma de descobrir e resolver bugs no </a:t>
            </a:r>
            <a:r>
              <a:rPr i="1" lang="pt-BR" sz="1200">
                <a:solidFill>
                  <a:schemeClr val="dk1"/>
                </a:solidFill>
                <a:latin typeface="Calibri"/>
                <a:ea typeface="Calibri"/>
                <a:cs typeface="Calibri"/>
                <a:sym typeface="Calibri"/>
              </a:rPr>
              <a:t>software.</a:t>
            </a:r>
            <a:endParaRPr i="1" sz="12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2200"/>
              <a:buFont typeface="Arial"/>
              <a:buNone/>
            </a:pPr>
            <a:r>
              <a:t/>
            </a:r>
            <a:endParaRPr i="1" sz="1200">
              <a:solidFill>
                <a:schemeClr val="dk1"/>
              </a:solidFill>
              <a:latin typeface="Calibri"/>
              <a:ea typeface="Calibri"/>
              <a:cs typeface="Calibri"/>
              <a:sym typeface="Calibri"/>
            </a:endParaRPr>
          </a:p>
        </p:txBody>
      </p:sp>
      <p:sp>
        <p:nvSpPr>
          <p:cNvPr id="154" name="Google Shape;1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Layout Personalizado">
    <p:spTree>
      <p:nvGrpSpPr>
        <p:cNvPr id="13" name="Shape 13"/>
        <p:cNvGrpSpPr/>
        <p:nvPr/>
      </p:nvGrpSpPr>
      <p:grpSpPr>
        <a:xfrm>
          <a:off x="0" y="0"/>
          <a:ext cx="0" cy="0"/>
          <a:chOff x="0" y="0"/>
          <a:chExt cx="0" cy="0"/>
        </a:xfrm>
      </p:grpSpPr>
      <p:pic>
        <p:nvPicPr>
          <p:cNvPr id="14" name="Google Shape;14;p29"/>
          <p:cNvPicPr preferRelativeResize="0"/>
          <p:nvPr/>
        </p:nvPicPr>
        <p:blipFill rotWithShape="1">
          <a:blip r:embed="rId2">
            <a:alphaModFix/>
          </a:blip>
          <a:srcRect b="0" l="0" r="0" t="0"/>
          <a:stretch/>
        </p:blipFill>
        <p:spPr>
          <a:xfrm>
            <a:off x="-46382" y="1"/>
            <a:ext cx="9190386" cy="5134711"/>
          </a:xfrm>
          <a:prstGeom prst="rect">
            <a:avLst/>
          </a:prstGeom>
          <a:noFill/>
          <a:ln>
            <a:noFill/>
          </a:ln>
        </p:spPr>
      </p:pic>
      <p:sp>
        <p:nvSpPr>
          <p:cNvPr id="15" name="Google Shape;15;p29"/>
          <p:cNvSpPr txBox="1"/>
          <p:nvPr>
            <p:ph idx="12" type="sldNum"/>
          </p:nvPr>
        </p:nvSpPr>
        <p:spPr>
          <a:xfrm>
            <a:off x="1" y="4624800"/>
            <a:ext cx="518700" cy="518700"/>
          </a:xfrm>
          <a:prstGeom prst="rect">
            <a:avLst/>
          </a:prstGeom>
          <a:noFill/>
          <a:ln>
            <a:noFill/>
          </a:ln>
        </p:spPr>
        <p:txBody>
          <a:bodyPr anchorCtr="0" anchor="ctr" bIns="68575" lIns="68575" spcFirstLastPara="1" rIns="68575" wrap="square" tIns="68575">
            <a:noAutofit/>
          </a:bodyPr>
          <a:lstStyle>
            <a:lvl1pPr indent="0" lvl="0"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4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hyperlink" Target="https://cursos.alura.com.br/course/git-github-compartilhando-colaborando-projetos" TargetMode="External"/></Relationships>
</file>

<file path=ppt/slides/_rels/slide17.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17.gif"/><Relationship Id="rId7" Type="http://schemas.openxmlformats.org/officeDocument/2006/relationships/image" Target="../media/image14.png"/><Relationship Id="rId8" Type="http://schemas.openxmlformats.org/officeDocument/2006/relationships/hyperlink" Target="https://cursos.alura.com.br/course/git-github-compartilhando-colaborando-projetos/task/139306" TargetMode="External"/></Relationships>
</file>

<file path=ppt/slides/_rels/slide18.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33.png"/><Relationship Id="rId5" Type="http://schemas.openxmlformats.org/officeDocument/2006/relationships/image" Target="../media/image10.png"/><Relationship Id="rId6" Type="http://schemas.openxmlformats.org/officeDocument/2006/relationships/image" Target="../media/image17.gif"/><Relationship Id="rId7" Type="http://schemas.openxmlformats.org/officeDocument/2006/relationships/image" Target="../media/image14.png"/><Relationship Id="rId8" Type="http://schemas.openxmlformats.org/officeDocument/2006/relationships/hyperlink" Target="https://cursos.alura.com.br/course/git-github-compartilhando-colaborando-projetos/task/139307" TargetMode="External"/></Relationships>
</file>

<file path=ppt/slides/_rels/slide19.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17.gif"/><Relationship Id="rId7" Type="http://schemas.openxmlformats.org/officeDocument/2006/relationships/image" Target="../media/image14.png"/><Relationship Id="rId8" Type="http://schemas.openxmlformats.org/officeDocument/2006/relationships/hyperlink" Target="https://cursos.alura.com.br/course/git-github-compartilhando-colaborando-projetos/task/13930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17.gif"/><Relationship Id="rId7" Type="http://schemas.openxmlformats.org/officeDocument/2006/relationships/image" Target="../media/image14.png"/><Relationship Id="rId8" Type="http://schemas.openxmlformats.org/officeDocument/2006/relationships/hyperlink" Target="https://cursos.alura.com.br/course/git-github-compartilhando-colaborando-projetos/task/139309"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35.png"/><Relationship Id="rId5" Type="http://schemas.openxmlformats.org/officeDocument/2006/relationships/image" Target="../media/image10.png"/><Relationship Id="rId6" Type="http://schemas.openxmlformats.org/officeDocument/2006/relationships/image" Target="../media/image17.gif"/><Relationship Id="rId7" Type="http://schemas.openxmlformats.org/officeDocument/2006/relationships/image" Target="../media/image14.png"/><Relationship Id="rId8" Type="http://schemas.openxmlformats.org/officeDocument/2006/relationships/hyperlink" Target="https://cursos.alura.com.br/course/git-github-compartilhando-colaborando-projetos/task/13931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1.png"/><Relationship Id="rId7" Type="http://schemas.openxmlformats.org/officeDocument/2006/relationships/image" Target="../media/image42.png"/></Relationships>
</file>

<file path=ppt/slides/_rels/slide3.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4.png"/><Relationship Id="rId7" Type="http://schemas.openxmlformats.org/officeDocument/2006/relationships/hyperlink" Target="https://play.google.com/store/apps/details?id=br.com.alura.mobi&amp;hl=pt_BR&amp;pli=1" TargetMode="External"/><Relationship Id="rId8" Type="http://schemas.openxmlformats.org/officeDocument/2006/relationships/hyperlink" Target="https://apps.apple.com/br/app/alura-cursos-online/id12257766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1.gif"/><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56" name="Shape 56"/>
        <p:cNvGrpSpPr/>
        <p:nvPr/>
      </p:nvGrpSpPr>
      <p:grpSpPr>
        <a:xfrm>
          <a:off x="0" y="0"/>
          <a:ext cx="0" cy="0"/>
          <a:chOff x="0" y="0"/>
          <a:chExt cx="0" cy="0"/>
        </a:xfrm>
      </p:grpSpPr>
      <p:sp>
        <p:nvSpPr>
          <p:cNvPr id="57" name="Google Shape;57;p1"/>
          <p:cNvSpPr/>
          <p:nvPr/>
        </p:nvSpPr>
        <p:spPr>
          <a:xfrm>
            <a:off x="109788" y="101089"/>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58" name="Google Shape;58;p1"/>
          <p:cNvPicPr preferRelativeResize="0"/>
          <p:nvPr/>
        </p:nvPicPr>
        <p:blipFill rotWithShape="1">
          <a:blip r:embed="rId3">
            <a:alphaModFix/>
          </a:blip>
          <a:srcRect b="0" l="0" r="0" t="0"/>
          <a:stretch/>
        </p:blipFill>
        <p:spPr>
          <a:xfrm>
            <a:off x="7802479" y="198521"/>
            <a:ext cx="1112921" cy="589671"/>
          </a:xfrm>
          <a:prstGeom prst="rect">
            <a:avLst/>
          </a:prstGeom>
          <a:noFill/>
          <a:ln>
            <a:noFill/>
          </a:ln>
        </p:spPr>
      </p:pic>
      <p:pic>
        <p:nvPicPr>
          <p:cNvPr descr="Logotipo, nome da empresa&#10;&#10;Descrição gerada automaticamente" id="59" name="Google Shape;59;p1"/>
          <p:cNvPicPr preferRelativeResize="0"/>
          <p:nvPr/>
        </p:nvPicPr>
        <p:blipFill rotWithShape="1">
          <a:blip r:embed="rId4">
            <a:alphaModFix/>
          </a:blip>
          <a:srcRect b="0" l="0" r="0" t="0"/>
          <a:stretch/>
        </p:blipFill>
        <p:spPr>
          <a:xfrm>
            <a:off x="8273195" y="4403558"/>
            <a:ext cx="497929" cy="460207"/>
          </a:xfrm>
          <a:prstGeom prst="rect">
            <a:avLst/>
          </a:prstGeom>
          <a:noFill/>
          <a:ln>
            <a:noFill/>
          </a:ln>
        </p:spPr>
      </p:pic>
      <p:sp>
        <p:nvSpPr>
          <p:cNvPr id="60" name="Google Shape;60;p1"/>
          <p:cNvSpPr txBox="1"/>
          <p:nvPr>
            <p:ph type="ctrTitle"/>
          </p:nvPr>
        </p:nvSpPr>
        <p:spPr>
          <a:xfrm>
            <a:off x="3614710" y="1049315"/>
            <a:ext cx="4744200" cy="1175700"/>
          </a:xfrm>
          <a:prstGeom prst="rect">
            <a:avLst/>
          </a:prstGeom>
          <a:noFill/>
          <a:ln>
            <a:noFill/>
          </a:ln>
          <a:effectLst>
            <a:outerShdw blurRad="57150" rotWithShape="0" algn="bl" dir="5400000" dist="19050">
              <a:srgbClr val="000000">
                <a:alpha val="49803"/>
              </a:srgbClr>
            </a:outerShdw>
          </a:effectLst>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3400">
                <a:latin typeface="Calibri"/>
                <a:ea typeface="Calibri"/>
                <a:cs typeface="Calibri"/>
                <a:sym typeface="Calibri"/>
              </a:rPr>
              <a:t>Curso Técnico Profissional</a:t>
            </a:r>
            <a:br>
              <a:rPr lang="pt-BR" sz="3400">
                <a:latin typeface="Calibri"/>
                <a:ea typeface="Calibri"/>
                <a:cs typeface="Calibri"/>
                <a:sym typeface="Calibri"/>
              </a:rPr>
            </a:br>
            <a:r>
              <a:rPr b="1" lang="pt-BR" sz="3400">
                <a:solidFill>
                  <a:srgbClr val="045967"/>
                </a:solidFill>
                <a:latin typeface="Calibri"/>
                <a:ea typeface="Calibri"/>
                <a:cs typeface="Calibri"/>
                <a:sym typeface="Calibri"/>
              </a:rPr>
              <a:t>DESENVOLVIMENTO DE SISTEMAS</a:t>
            </a:r>
            <a:endParaRPr/>
          </a:p>
        </p:txBody>
      </p:sp>
      <p:sp>
        <p:nvSpPr>
          <p:cNvPr id="61" name="Google Shape;61;p1"/>
          <p:cNvSpPr txBox="1"/>
          <p:nvPr>
            <p:ph idx="1" type="subTitle"/>
          </p:nvPr>
        </p:nvSpPr>
        <p:spPr>
          <a:xfrm>
            <a:off x="3750443" y="2485962"/>
            <a:ext cx="4608600" cy="1790700"/>
          </a:xfrm>
          <a:prstGeom prst="rect">
            <a:avLst/>
          </a:prstGeom>
          <a:noFill/>
          <a:ln>
            <a:noFill/>
          </a:ln>
        </p:spPr>
        <p:txBody>
          <a:bodyPr anchorCtr="0" anchor="t" bIns="34275" lIns="68575" spcFirstLastPara="1" rIns="68575" wrap="square" tIns="34275">
            <a:noAutofit/>
          </a:bodyPr>
          <a:lstStyle/>
          <a:p>
            <a:pPr indent="0" lvl="0" marL="0" marR="0" rtl="0" algn="ctr">
              <a:lnSpc>
                <a:spcPct val="106875"/>
              </a:lnSpc>
              <a:spcBef>
                <a:spcPts val="0"/>
              </a:spcBef>
              <a:spcAft>
                <a:spcPts val="0"/>
              </a:spcAft>
              <a:buClr>
                <a:srgbClr val="008959"/>
              </a:buClr>
              <a:buSzPts val="2400"/>
              <a:buNone/>
            </a:pPr>
            <a:r>
              <a:rPr b="1" lang="pt-BR" sz="2400">
                <a:solidFill>
                  <a:srgbClr val="008959"/>
                </a:solidFill>
                <a:latin typeface="Calibri"/>
                <a:ea typeface="Calibri"/>
                <a:cs typeface="Calibri"/>
                <a:sym typeface="Calibri"/>
              </a:rPr>
              <a:t>PROGRAMAÇÃO BACK END</a:t>
            </a:r>
            <a:endParaRPr>
              <a:latin typeface="Calibri"/>
              <a:ea typeface="Calibri"/>
              <a:cs typeface="Calibri"/>
              <a:sym typeface="Calibri"/>
            </a:endParaRPr>
          </a:p>
          <a:p>
            <a:pPr indent="0" lvl="0" marL="0" marR="0" rtl="0" algn="ctr">
              <a:lnSpc>
                <a:spcPct val="106875"/>
              </a:lnSpc>
              <a:spcBef>
                <a:spcPts val="0"/>
              </a:spcBef>
              <a:spcAft>
                <a:spcPts val="0"/>
              </a:spcAft>
              <a:buClr>
                <a:schemeClr val="dk1"/>
              </a:buClr>
              <a:buSzPts val="1800"/>
              <a:buNone/>
            </a:pPr>
            <a:r>
              <a:rPr b="1" i="0" lang="pt-BR" sz="2000" u="none" cap="none" strike="noStrike">
                <a:latin typeface="Calibri"/>
                <a:ea typeface="Calibri"/>
                <a:cs typeface="Calibri"/>
                <a:sym typeface="Calibri"/>
              </a:rPr>
              <a:t>3ª SÉRIE</a:t>
            </a:r>
            <a:endParaRPr sz="2000">
              <a:latin typeface="Calibri"/>
              <a:ea typeface="Calibri"/>
              <a:cs typeface="Calibri"/>
              <a:sym typeface="Calibri"/>
            </a:endParaRPr>
          </a:p>
          <a:p>
            <a:pPr indent="0" lvl="0" marL="0" marR="0" rtl="0" algn="ctr">
              <a:lnSpc>
                <a:spcPct val="106875"/>
              </a:lnSpc>
              <a:spcBef>
                <a:spcPts val="0"/>
              </a:spcBef>
              <a:spcAft>
                <a:spcPts val="0"/>
              </a:spcAft>
              <a:buClr>
                <a:schemeClr val="dk1"/>
              </a:buClr>
              <a:buSzPts val="1800"/>
              <a:buNone/>
            </a:pPr>
            <a:r>
              <a:t/>
            </a:r>
            <a:endParaRPr b="1" i="0" sz="2000" u="none" cap="none" strike="noStrike">
              <a:latin typeface="Calibri"/>
              <a:ea typeface="Calibri"/>
              <a:cs typeface="Calibri"/>
              <a:sym typeface="Calibri"/>
            </a:endParaRPr>
          </a:p>
          <a:p>
            <a:pPr indent="0" lvl="0" marL="0" marR="0" rtl="0" algn="ctr">
              <a:lnSpc>
                <a:spcPct val="106875"/>
              </a:lnSpc>
              <a:spcBef>
                <a:spcPts val="0"/>
              </a:spcBef>
              <a:spcAft>
                <a:spcPts val="0"/>
              </a:spcAft>
              <a:buClr>
                <a:schemeClr val="dk1"/>
              </a:buClr>
              <a:buSzPts val="1800"/>
              <a:buNone/>
            </a:pPr>
            <a:r>
              <a:rPr b="1" i="0" lang="pt-BR" sz="2000" u="none" cap="none" strike="noStrike">
                <a:latin typeface="Calibri"/>
                <a:ea typeface="Calibri"/>
                <a:cs typeface="Calibri"/>
                <a:sym typeface="Calibri"/>
              </a:rPr>
              <a:t>Compartilhando projetos</a:t>
            </a:r>
            <a:endParaRPr>
              <a:latin typeface="Calibri"/>
              <a:ea typeface="Calibri"/>
              <a:cs typeface="Calibri"/>
              <a:sym typeface="Calibri"/>
            </a:endParaRPr>
          </a:p>
          <a:p>
            <a:pPr indent="0" lvl="0" marL="0" marR="0" rtl="0" algn="ctr">
              <a:lnSpc>
                <a:spcPct val="106875"/>
              </a:lnSpc>
              <a:spcBef>
                <a:spcPts val="0"/>
              </a:spcBef>
              <a:spcAft>
                <a:spcPts val="0"/>
              </a:spcAft>
              <a:buClr>
                <a:schemeClr val="dk1"/>
              </a:buClr>
              <a:buSzPts val="1800"/>
              <a:buNone/>
            </a:pPr>
            <a:r>
              <a:rPr b="1" lang="pt-BR" sz="2000">
                <a:latin typeface="Calibri"/>
                <a:ea typeface="Calibri"/>
                <a:cs typeface="Calibri"/>
                <a:sym typeface="Calibri"/>
              </a:rPr>
              <a:t>Aula 01</a:t>
            </a:r>
            <a:endParaRPr sz="2000">
              <a:latin typeface="Calibri"/>
              <a:ea typeface="Calibri"/>
              <a:cs typeface="Calibri"/>
              <a:sym typeface="Calibri"/>
            </a:endParaRPr>
          </a:p>
        </p:txBody>
      </p:sp>
      <p:pic>
        <p:nvPicPr>
          <p:cNvPr descr="Ícone&#10;&#10;Descrição gerada automaticamente" id="62" name="Google Shape;62;p1"/>
          <p:cNvPicPr preferRelativeResize="0"/>
          <p:nvPr/>
        </p:nvPicPr>
        <p:blipFill rotWithShape="1">
          <a:blip r:embed="rId5">
            <a:alphaModFix/>
          </a:blip>
          <a:srcRect b="0" l="0" r="0" t="0"/>
          <a:stretch/>
        </p:blipFill>
        <p:spPr>
          <a:xfrm>
            <a:off x="367313" y="788192"/>
            <a:ext cx="3588820" cy="358882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68" name="Shape 168"/>
        <p:cNvGrpSpPr/>
        <p:nvPr/>
      </p:nvGrpSpPr>
      <p:grpSpPr>
        <a:xfrm>
          <a:off x="0" y="0"/>
          <a:ext cx="0" cy="0"/>
          <a:chOff x="0" y="0"/>
          <a:chExt cx="0" cy="0"/>
        </a:xfrm>
      </p:grpSpPr>
      <p:sp>
        <p:nvSpPr>
          <p:cNvPr id="169" name="Google Shape;169;p10"/>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70" name="Google Shape;170;p10"/>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71" name="Google Shape;171;p10"/>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72" name="Google Shape;172;p10"/>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73" name="Google Shape;173;p10"/>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74" name="Google Shape;174;p10"/>
          <p:cNvSpPr txBox="1"/>
          <p:nvPr/>
        </p:nvSpPr>
        <p:spPr>
          <a:xfrm>
            <a:off x="235675" y="189495"/>
            <a:ext cx="7156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Boas Práticas de Compartilhamento</a:t>
            </a:r>
            <a:endParaRPr b="0" i="0" sz="3600" u="none" cap="none" strike="noStrike">
              <a:solidFill>
                <a:srgbClr val="045967"/>
              </a:solidFill>
              <a:latin typeface="Calibri"/>
              <a:ea typeface="Calibri"/>
              <a:cs typeface="Calibri"/>
              <a:sym typeface="Calibri"/>
            </a:endParaRPr>
          </a:p>
        </p:txBody>
      </p:sp>
      <p:sp>
        <p:nvSpPr>
          <p:cNvPr id="175" name="Google Shape;175;p10"/>
          <p:cNvSpPr txBox="1"/>
          <p:nvPr/>
        </p:nvSpPr>
        <p:spPr>
          <a:xfrm>
            <a:off x="3801900" y="1077980"/>
            <a:ext cx="4923300" cy="313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400" u="none" cap="none" strike="noStrike">
                <a:solidFill>
                  <a:schemeClr val="dk1"/>
                </a:solidFill>
                <a:latin typeface="Calibri"/>
                <a:ea typeface="Calibri"/>
                <a:cs typeface="Calibri"/>
                <a:sym typeface="Calibri"/>
              </a:rPr>
              <a:t>Para um compartilhamento eficaz, é fundamental ter documentação clara, incluindo </a:t>
            </a:r>
            <a:r>
              <a:rPr b="1" i="1" lang="pt-BR" sz="2400" u="none" cap="none" strike="noStrike">
                <a:solidFill>
                  <a:schemeClr val="dk1"/>
                </a:solidFill>
                <a:latin typeface="Calibri"/>
                <a:ea typeface="Calibri"/>
                <a:cs typeface="Calibri"/>
                <a:sym typeface="Calibri"/>
              </a:rPr>
              <a:t>READMEs</a:t>
            </a:r>
            <a:r>
              <a:rPr b="0" i="0" lang="pt-BR" sz="2400" u="none" cap="none" strike="noStrike">
                <a:solidFill>
                  <a:schemeClr val="dk1"/>
                </a:solidFill>
                <a:latin typeface="Calibri"/>
                <a:ea typeface="Calibri"/>
                <a:cs typeface="Calibri"/>
                <a:sym typeface="Calibri"/>
              </a:rPr>
              <a:t> detalhados, comentários explicativos no código e diretrizes de contribuição. Isso assegura que todos na equipe entendam o </a:t>
            </a:r>
            <a:r>
              <a:rPr b="1" i="0" lang="pt-BR" sz="2400" u="none" cap="none" strike="noStrike">
                <a:solidFill>
                  <a:schemeClr val="dk1"/>
                </a:solidFill>
                <a:latin typeface="Calibri"/>
                <a:ea typeface="Calibri"/>
                <a:cs typeface="Calibri"/>
                <a:sym typeface="Calibri"/>
              </a:rPr>
              <a:t>propósito</a:t>
            </a:r>
            <a:r>
              <a:rPr b="0" i="0" lang="pt-BR" sz="2400" u="none" cap="none" strike="noStrike">
                <a:solidFill>
                  <a:schemeClr val="dk1"/>
                </a:solidFill>
                <a:latin typeface="Calibri"/>
                <a:ea typeface="Calibri"/>
                <a:cs typeface="Calibri"/>
                <a:sym typeface="Calibri"/>
              </a:rPr>
              <a:t> e a </a:t>
            </a:r>
            <a:r>
              <a:rPr b="1" i="0" lang="pt-BR" sz="2400" u="none" cap="none" strike="noStrike">
                <a:solidFill>
                  <a:schemeClr val="dk1"/>
                </a:solidFill>
                <a:latin typeface="Calibri"/>
                <a:ea typeface="Calibri"/>
                <a:cs typeface="Calibri"/>
                <a:sym typeface="Calibri"/>
              </a:rPr>
              <a:t>estrutura</a:t>
            </a:r>
            <a:r>
              <a:rPr b="0" i="0" lang="pt-BR" sz="2400" u="none" cap="none" strike="noStrike">
                <a:solidFill>
                  <a:schemeClr val="dk1"/>
                </a:solidFill>
                <a:latin typeface="Calibri"/>
                <a:ea typeface="Calibri"/>
                <a:cs typeface="Calibri"/>
                <a:sym typeface="Calibri"/>
              </a:rPr>
              <a:t> do projeto, além de facilitar a integração de novos colaboradores.</a:t>
            </a:r>
            <a:endParaRPr b="1" i="0" sz="2400" u="none" cap="none" strike="noStrike">
              <a:solidFill>
                <a:schemeClr val="dk1"/>
              </a:solidFill>
              <a:latin typeface="Calibri"/>
              <a:ea typeface="Calibri"/>
              <a:cs typeface="Calibri"/>
              <a:sym typeface="Calibri"/>
            </a:endParaRPr>
          </a:p>
        </p:txBody>
      </p:sp>
      <p:pic>
        <p:nvPicPr>
          <p:cNvPr id="176" name="Google Shape;176;p10"/>
          <p:cNvPicPr preferRelativeResize="0"/>
          <p:nvPr/>
        </p:nvPicPr>
        <p:blipFill>
          <a:blip r:embed="rId6">
            <a:alphaModFix/>
          </a:blip>
          <a:stretch>
            <a:fillRect/>
          </a:stretch>
        </p:blipFill>
        <p:spPr>
          <a:xfrm>
            <a:off x="369000" y="1077975"/>
            <a:ext cx="3436925" cy="343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80" name="Shape 180"/>
        <p:cNvGrpSpPr/>
        <p:nvPr/>
      </p:nvGrpSpPr>
      <p:grpSpPr>
        <a:xfrm>
          <a:off x="0" y="0"/>
          <a:ext cx="0" cy="0"/>
          <a:chOff x="0" y="0"/>
          <a:chExt cx="0" cy="0"/>
        </a:xfrm>
      </p:grpSpPr>
      <p:sp>
        <p:nvSpPr>
          <p:cNvPr id="181" name="Google Shape;181;p11"/>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82" name="Google Shape;182;p11"/>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83" name="Google Shape;183;p11"/>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84" name="Google Shape;184;p11"/>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85" name="Google Shape;185;p11"/>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86" name="Google Shape;186;p11"/>
          <p:cNvSpPr txBox="1"/>
          <p:nvPr/>
        </p:nvSpPr>
        <p:spPr>
          <a:xfrm>
            <a:off x="243775" y="233320"/>
            <a:ext cx="7156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Segurança e Privacidade</a:t>
            </a:r>
            <a:endParaRPr b="0" i="0" sz="3600" u="none" cap="none" strike="noStrike">
              <a:solidFill>
                <a:srgbClr val="045967"/>
              </a:solidFill>
              <a:latin typeface="Calibri"/>
              <a:ea typeface="Calibri"/>
              <a:cs typeface="Calibri"/>
              <a:sym typeface="Calibri"/>
            </a:endParaRPr>
          </a:p>
        </p:txBody>
      </p:sp>
      <p:sp>
        <p:nvSpPr>
          <p:cNvPr id="187" name="Google Shape;187;p11"/>
          <p:cNvSpPr txBox="1"/>
          <p:nvPr/>
        </p:nvSpPr>
        <p:spPr>
          <a:xfrm>
            <a:off x="407275" y="1056848"/>
            <a:ext cx="5053200" cy="313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400" u="none" cap="none" strike="noStrike">
                <a:solidFill>
                  <a:schemeClr val="dk1"/>
                </a:solidFill>
                <a:latin typeface="Calibri"/>
                <a:ea typeface="Calibri"/>
                <a:cs typeface="Calibri"/>
                <a:sym typeface="Calibri"/>
              </a:rPr>
              <a:t>Ao compartilhar projetos, é crucial considerar a </a:t>
            </a:r>
            <a:r>
              <a:rPr b="1" i="0" lang="pt-BR" sz="2400" u="none" cap="none" strike="noStrike">
                <a:solidFill>
                  <a:schemeClr val="dk1"/>
                </a:solidFill>
                <a:latin typeface="Calibri"/>
                <a:ea typeface="Calibri"/>
                <a:cs typeface="Calibri"/>
                <a:sym typeface="Calibri"/>
              </a:rPr>
              <a:t>segurança</a:t>
            </a:r>
            <a:r>
              <a:rPr b="0" i="0" lang="pt-BR" sz="2400" u="none" cap="none" strike="noStrike">
                <a:solidFill>
                  <a:schemeClr val="dk1"/>
                </a:solidFill>
                <a:latin typeface="Calibri"/>
                <a:ea typeface="Calibri"/>
                <a:cs typeface="Calibri"/>
                <a:sym typeface="Calibri"/>
              </a:rPr>
              <a:t> e a </a:t>
            </a:r>
            <a:r>
              <a:rPr b="1" i="0" lang="pt-BR" sz="2400" u="none" cap="none" strike="noStrike">
                <a:solidFill>
                  <a:schemeClr val="dk1"/>
                </a:solidFill>
                <a:latin typeface="Calibri"/>
                <a:ea typeface="Calibri"/>
                <a:cs typeface="Calibri"/>
                <a:sym typeface="Calibri"/>
              </a:rPr>
              <a:t>privacidade</a:t>
            </a:r>
            <a:r>
              <a:rPr b="0" i="0" lang="pt-BR" sz="2400" u="none" cap="none" strike="noStrike">
                <a:solidFill>
                  <a:schemeClr val="dk1"/>
                </a:solidFill>
                <a:latin typeface="Calibri"/>
                <a:ea typeface="Calibri"/>
                <a:cs typeface="Calibri"/>
                <a:sym typeface="Calibri"/>
              </a:rPr>
              <a:t>. Isso inclui gerenciar acessos, proteger informações sensíveis, usar autenticação forte e manter o </a:t>
            </a:r>
            <a:r>
              <a:rPr b="0" i="1" lang="pt-BR" sz="2400" u="none" cap="none" strike="noStrike">
                <a:solidFill>
                  <a:schemeClr val="dk1"/>
                </a:solidFill>
                <a:latin typeface="Calibri"/>
                <a:ea typeface="Calibri"/>
                <a:cs typeface="Calibri"/>
                <a:sym typeface="Calibri"/>
              </a:rPr>
              <a:t>software</a:t>
            </a:r>
            <a:r>
              <a:rPr b="0" i="0" lang="pt-BR" sz="2400" u="none" cap="none" strike="noStrike">
                <a:solidFill>
                  <a:schemeClr val="dk1"/>
                </a:solidFill>
                <a:latin typeface="Calibri"/>
                <a:ea typeface="Calibri"/>
                <a:cs typeface="Calibri"/>
                <a:sym typeface="Calibri"/>
              </a:rPr>
              <a:t> atualizado para prevenir </a:t>
            </a:r>
            <a:r>
              <a:rPr b="1" i="0" lang="pt-BR" sz="2400" u="none" cap="none" strike="noStrike">
                <a:solidFill>
                  <a:schemeClr val="dk1"/>
                </a:solidFill>
                <a:latin typeface="Calibri"/>
                <a:ea typeface="Calibri"/>
                <a:cs typeface="Calibri"/>
                <a:sym typeface="Calibri"/>
              </a:rPr>
              <a:t>vulnerabilidades</a:t>
            </a:r>
            <a:r>
              <a:rPr b="0" i="0" lang="pt-BR" sz="2400" u="none" cap="none" strike="noStrike">
                <a:solidFill>
                  <a:schemeClr val="dk1"/>
                </a:solidFill>
                <a:latin typeface="Calibri"/>
                <a:ea typeface="Calibri"/>
                <a:cs typeface="Calibri"/>
                <a:sym typeface="Calibri"/>
              </a:rPr>
              <a:t> de segurança. Também é importante estar atento às </a:t>
            </a:r>
            <a:r>
              <a:rPr b="1" i="0" lang="pt-BR" sz="2400" u="none" cap="none" strike="noStrike">
                <a:solidFill>
                  <a:schemeClr val="dk1"/>
                </a:solidFill>
                <a:latin typeface="Calibri"/>
                <a:ea typeface="Calibri"/>
                <a:cs typeface="Calibri"/>
                <a:sym typeface="Calibri"/>
              </a:rPr>
              <a:t>licenças</a:t>
            </a:r>
            <a:r>
              <a:rPr b="0" i="0" lang="pt-BR" sz="2400" u="none" cap="none" strike="noStrike">
                <a:solidFill>
                  <a:schemeClr val="dk1"/>
                </a:solidFill>
                <a:latin typeface="Calibri"/>
                <a:ea typeface="Calibri"/>
                <a:cs typeface="Calibri"/>
                <a:sym typeface="Calibri"/>
              </a:rPr>
              <a:t> de </a:t>
            </a:r>
            <a:r>
              <a:rPr b="0" i="1" lang="pt-BR" sz="2400" u="none" cap="none" strike="noStrike">
                <a:solidFill>
                  <a:schemeClr val="dk1"/>
                </a:solidFill>
                <a:latin typeface="Calibri"/>
                <a:ea typeface="Calibri"/>
                <a:cs typeface="Calibri"/>
                <a:sym typeface="Calibri"/>
              </a:rPr>
              <a:t>software</a:t>
            </a:r>
            <a:r>
              <a:rPr b="0" i="0" lang="pt-BR"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pic>
        <p:nvPicPr>
          <p:cNvPr id="188" name="Google Shape;188;p11"/>
          <p:cNvPicPr preferRelativeResize="0"/>
          <p:nvPr/>
        </p:nvPicPr>
        <p:blipFill>
          <a:blip r:embed="rId6">
            <a:alphaModFix/>
          </a:blip>
          <a:stretch>
            <a:fillRect/>
          </a:stretch>
        </p:blipFill>
        <p:spPr>
          <a:xfrm>
            <a:off x="5590900" y="1250073"/>
            <a:ext cx="2679075" cy="292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92" name="Shape 192"/>
        <p:cNvGrpSpPr/>
        <p:nvPr/>
      </p:nvGrpSpPr>
      <p:grpSpPr>
        <a:xfrm>
          <a:off x="0" y="0"/>
          <a:ext cx="0" cy="0"/>
          <a:chOff x="0" y="0"/>
          <a:chExt cx="0" cy="0"/>
        </a:xfrm>
      </p:grpSpPr>
      <p:sp>
        <p:nvSpPr>
          <p:cNvPr id="193" name="Google Shape;193;p12"/>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94" name="Google Shape;194;p12"/>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95" name="Google Shape;195;p12"/>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96" name="Google Shape;196;p12"/>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97" name="Google Shape;197;p12"/>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98" name="Google Shape;198;p12"/>
          <p:cNvSpPr txBox="1"/>
          <p:nvPr/>
        </p:nvSpPr>
        <p:spPr>
          <a:xfrm>
            <a:off x="3439500" y="694875"/>
            <a:ext cx="5347800" cy="25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pt-BR" sz="2600" u="none" cap="none" strike="noStrike">
                <a:solidFill>
                  <a:schemeClr val="dk1"/>
                </a:solidFill>
                <a:latin typeface="Calibri"/>
                <a:ea typeface="Calibri"/>
                <a:cs typeface="Calibri"/>
                <a:sym typeface="Calibri"/>
              </a:rPr>
              <a:t>Desenvolvedores frequentemente enfrentam desafios como </a:t>
            </a:r>
            <a:r>
              <a:rPr b="1" lang="pt-BR" sz="2600">
                <a:latin typeface="Calibri"/>
                <a:ea typeface="Calibri"/>
                <a:cs typeface="Calibri"/>
                <a:sym typeface="Calibri"/>
              </a:rPr>
              <a:t>C</a:t>
            </a:r>
            <a:r>
              <a:rPr b="1" lang="pt-BR" sz="2600">
                <a:solidFill>
                  <a:schemeClr val="dk1"/>
                </a:solidFill>
                <a:latin typeface="Calibri"/>
                <a:ea typeface="Calibri"/>
                <a:cs typeface="Calibri"/>
                <a:sym typeface="Calibri"/>
              </a:rPr>
              <a:t>ONFLITOS DE MERGE</a:t>
            </a:r>
            <a:r>
              <a:rPr b="0" i="0" lang="pt-BR" sz="2600" u="none" cap="none" strike="noStrike">
                <a:solidFill>
                  <a:schemeClr val="dk1"/>
                </a:solidFill>
                <a:latin typeface="Calibri"/>
                <a:ea typeface="Calibri"/>
                <a:cs typeface="Calibri"/>
                <a:sym typeface="Calibri"/>
              </a:rPr>
              <a:t>, problemas de compatibilidade de versões e dificuldades na </a:t>
            </a:r>
            <a:r>
              <a:rPr b="1" lang="pt-BR" sz="2600">
                <a:solidFill>
                  <a:schemeClr val="dk1"/>
                </a:solidFill>
                <a:latin typeface="Calibri"/>
                <a:ea typeface="Calibri"/>
                <a:cs typeface="Calibri"/>
                <a:sym typeface="Calibri"/>
              </a:rPr>
              <a:t>GESTÃO DE BRANCHES.</a:t>
            </a:r>
            <a:r>
              <a:rPr b="0" i="0" lang="pt-BR" sz="2600" u="none" cap="none" strike="noStrike">
                <a:solidFill>
                  <a:schemeClr val="dk1"/>
                </a:solidFill>
                <a:latin typeface="Calibri"/>
                <a:ea typeface="Calibri"/>
                <a:cs typeface="Calibri"/>
                <a:sym typeface="Calibri"/>
              </a:rPr>
              <a:t> Ter uma compreensão sólida das ferramentas de controle de versão e adotar uma </a:t>
            </a:r>
            <a:r>
              <a:rPr b="1" lang="pt-BR" sz="2600">
                <a:solidFill>
                  <a:schemeClr val="dk1"/>
                </a:solidFill>
                <a:latin typeface="Calibri"/>
                <a:ea typeface="Calibri"/>
                <a:cs typeface="Calibri"/>
                <a:sym typeface="Calibri"/>
              </a:rPr>
              <a:t>ESTRATÉGIA DE BRANCH</a:t>
            </a:r>
            <a:r>
              <a:rPr b="0" i="0" lang="pt-BR" sz="2600" u="none" cap="none" strike="noStrike">
                <a:solidFill>
                  <a:schemeClr val="dk1"/>
                </a:solidFill>
                <a:latin typeface="Calibri"/>
                <a:ea typeface="Calibri"/>
                <a:cs typeface="Calibri"/>
                <a:sym typeface="Calibri"/>
              </a:rPr>
              <a:t> clara pode ajudar a mitigar esses problemas.</a:t>
            </a:r>
            <a:endParaRPr b="1" i="0" sz="2600" u="none" cap="none" strike="noStrike">
              <a:solidFill>
                <a:schemeClr val="dk1"/>
              </a:solidFill>
              <a:latin typeface="Calibri"/>
              <a:ea typeface="Calibri"/>
              <a:cs typeface="Calibri"/>
              <a:sym typeface="Calibri"/>
            </a:endParaRPr>
          </a:p>
        </p:txBody>
      </p:sp>
      <p:sp>
        <p:nvSpPr>
          <p:cNvPr id="199" name="Google Shape;199;p12"/>
          <p:cNvSpPr txBox="1"/>
          <p:nvPr/>
        </p:nvSpPr>
        <p:spPr>
          <a:xfrm>
            <a:off x="212200" y="154420"/>
            <a:ext cx="7156200" cy="81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pt-BR" sz="4700">
                <a:solidFill>
                  <a:srgbClr val="045967"/>
                </a:solidFill>
                <a:latin typeface="Calibri"/>
                <a:ea typeface="Calibri"/>
                <a:cs typeface="Calibri"/>
                <a:sym typeface="Calibri"/>
              </a:rPr>
              <a:t>Desafio!</a:t>
            </a:r>
            <a:endParaRPr b="0" i="0" sz="4900" u="none" cap="none" strike="noStrike">
              <a:solidFill>
                <a:srgbClr val="045967"/>
              </a:solidFill>
              <a:latin typeface="Calibri"/>
              <a:ea typeface="Calibri"/>
              <a:cs typeface="Calibri"/>
              <a:sym typeface="Calibri"/>
            </a:endParaRPr>
          </a:p>
        </p:txBody>
      </p:sp>
      <p:pic>
        <p:nvPicPr>
          <p:cNvPr id="200" name="Google Shape;200;p12"/>
          <p:cNvPicPr preferRelativeResize="0"/>
          <p:nvPr/>
        </p:nvPicPr>
        <p:blipFill>
          <a:blip r:embed="rId6">
            <a:alphaModFix/>
          </a:blip>
          <a:stretch>
            <a:fillRect/>
          </a:stretch>
        </p:blipFill>
        <p:spPr>
          <a:xfrm rot="-3003839">
            <a:off x="237164" y="1426229"/>
            <a:ext cx="4212097" cy="3122341"/>
          </a:xfrm>
          <a:prstGeom prst="rect">
            <a:avLst/>
          </a:prstGeom>
          <a:noFill/>
          <a:ln>
            <a:noFill/>
          </a:ln>
          <a:effectLst>
            <a:outerShdw blurRad="42863" rotWithShape="0" algn="bl" dir="5400000" dist="571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04" name="Shape 204"/>
        <p:cNvGrpSpPr/>
        <p:nvPr/>
      </p:nvGrpSpPr>
      <p:grpSpPr>
        <a:xfrm>
          <a:off x="0" y="0"/>
          <a:ext cx="0" cy="0"/>
          <a:chOff x="0" y="0"/>
          <a:chExt cx="0" cy="0"/>
        </a:xfrm>
      </p:grpSpPr>
      <p:sp>
        <p:nvSpPr>
          <p:cNvPr id="205" name="Google Shape;205;p1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06" name="Google Shape;206;p1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07" name="Google Shape;207;p13"/>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08" name="Google Shape;208;p1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09" name="Google Shape;209;p13"/>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10" name="Google Shape;210;p13"/>
          <p:cNvSpPr txBox="1"/>
          <p:nvPr/>
        </p:nvSpPr>
        <p:spPr>
          <a:xfrm>
            <a:off x="212625" y="189500"/>
            <a:ext cx="780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Atividade para a fixação do conteúdo estudado </a:t>
            </a:r>
            <a:endParaRPr b="0" i="0" sz="3000" u="none" cap="none" strike="noStrike">
              <a:solidFill>
                <a:srgbClr val="045967"/>
              </a:solidFill>
              <a:latin typeface="Calibri"/>
              <a:ea typeface="Calibri"/>
              <a:cs typeface="Calibri"/>
              <a:sym typeface="Calibri"/>
            </a:endParaRPr>
          </a:p>
        </p:txBody>
      </p:sp>
      <p:sp>
        <p:nvSpPr>
          <p:cNvPr id="211" name="Google Shape;211;p13"/>
          <p:cNvSpPr txBox="1"/>
          <p:nvPr/>
        </p:nvSpPr>
        <p:spPr>
          <a:xfrm>
            <a:off x="212625" y="866800"/>
            <a:ext cx="8544600" cy="2699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200"/>
              <a:buFont typeface="Arial"/>
              <a:buNone/>
            </a:pPr>
            <a:r>
              <a:rPr b="1" i="0" lang="pt-BR" sz="2400" u="none" cap="none" strike="noStrike">
                <a:solidFill>
                  <a:schemeClr val="dk1"/>
                </a:solidFill>
                <a:latin typeface="Calibri"/>
                <a:ea typeface="Calibri"/>
                <a:cs typeface="Calibri"/>
                <a:sym typeface="Calibri"/>
              </a:rPr>
              <a:t>Qual, das seguintes alternativas, é uma prática recomendada ao compartilhar projetos?</a:t>
            </a:r>
            <a:endParaRPr b="1"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200"/>
              <a:buFont typeface="Arial"/>
              <a:buNone/>
            </a:pPr>
            <a:r>
              <a:t/>
            </a:r>
            <a:endParaRPr b="1"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200"/>
              <a:buFont typeface="Arial"/>
              <a:buNone/>
            </a:pPr>
            <a:r>
              <a:rPr lang="pt-BR" sz="2400">
                <a:solidFill>
                  <a:schemeClr val="dk1"/>
                </a:solidFill>
                <a:latin typeface="Calibri"/>
                <a:ea typeface="Calibri"/>
                <a:cs typeface="Calibri"/>
                <a:sym typeface="Calibri"/>
              </a:rPr>
              <a:t>(A</a:t>
            </a:r>
            <a:r>
              <a:rPr b="0" i="0" lang="pt-BR" sz="2400" u="none" cap="none" strike="noStrike">
                <a:solidFill>
                  <a:schemeClr val="dk1"/>
                </a:solidFill>
                <a:latin typeface="Calibri"/>
                <a:ea typeface="Calibri"/>
                <a:cs typeface="Calibri"/>
                <a:sym typeface="Calibri"/>
              </a:rPr>
              <a:t>) Ignorar a documentação</a:t>
            </a:r>
            <a:endParaRPr sz="2400"/>
          </a:p>
          <a:p>
            <a:pPr indent="0" lvl="0" marL="0" marR="0" rtl="0" algn="just">
              <a:lnSpc>
                <a:spcPct val="100000"/>
              </a:lnSpc>
              <a:spcBef>
                <a:spcPts val="0"/>
              </a:spcBef>
              <a:spcAft>
                <a:spcPts val="0"/>
              </a:spcAft>
              <a:buClr>
                <a:srgbClr val="000000"/>
              </a:buClr>
              <a:buSzPts val="2200"/>
              <a:buFont typeface="Arial"/>
              <a:buNone/>
            </a:pPr>
            <a:r>
              <a:rPr lang="pt-BR" sz="2400">
                <a:solidFill>
                  <a:schemeClr val="dk1"/>
                </a:solidFill>
                <a:latin typeface="Calibri"/>
                <a:ea typeface="Calibri"/>
                <a:cs typeface="Calibri"/>
                <a:sym typeface="Calibri"/>
              </a:rPr>
              <a:t>(B</a:t>
            </a:r>
            <a:r>
              <a:rPr b="0" i="0" lang="pt-BR" sz="2400" u="none" cap="none" strike="noStrike">
                <a:solidFill>
                  <a:schemeClr val="dk1"/>
                </a:solidFill>
                <a:latin typeface="Calibri"/>
                <a:ea typeface="Calibri"/>
                <a:cs typeface="Calibri"/>
                <a:sym typeface="Calibri"/>
              </a:rPr>
              <a:t>) Uso de mensagens de commit claras</a:t>
            </a:r>
            <a:endParaRPr sz="2400"/>
          </a:p>
          <a:p>
            <a:pPr indent="0" lvl="0" marL="0" marR="0" rtl="0" algn="just">
              <a:lnSpc>
                <a:spcPct val="100000"/>
              </a:lnSpc>
              <a:spcBef>
                <a:spcPts val="0"/>
              </a:spcBef>
              <a:spcAft>
                <a:spcPts val="0"/>
              </a:spcAft>
              <a:buClr>
                <a:srgbClr val="000000"/>
              </a:buClr>
              <a:buSzPts val="2200"/>
              <a:buFont typeface="Arial"/>
              <a:buNone/>
            </a:pPr>
            <a:r>
              <a:rPr lang="pt-BR" sz="2400">
                <a:solidFill>
                  <a:schemeClr val="dk1"/>
                </a:solidFill>
                <a:latin typeface="Calibri"/>
                <a:ea typeface="Calibri"/>
                <a:cs typeface="Calibri"/>
                <a:sym typeface="Calibri"/>
              </a:rPr>
              <a:t>(C</a:t>
            </a:r>
            <a:r>
              <a:rPr b="0" i="0" lang="pt-BR" sz="2400" u="none" cap="none" strike="noStrike">
                <a:solidFill>
                  <a:schemeClr val="dk1"/>
                </a:solidFill>
                <a:latin typeface="Calibri"/>
                <a:ea typeface="Calibri"/>
                <a:cs typeface="Calibri"/>
                <a:sym typeface="Calibri"/>
              </a:rPr>
              <a:t>) Manter todo o código em uma única </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200"/>
              <a:buFont typeface="Arial"/>
              <a:buNone/>
            </a:pPr>
            <a:r>
              <a:rPr b="0" i="0" lang="pt-BR" sz="2400" u="none" cap="none" strike="noStrike">
                <a:solidFill>
                  <a:schemeClr val="dk1"/>
                </a:solidFill>
                <a:latin typeface="Calibri"/>
                <a:ea typeface="Calibri"/>
                <a:cs typeface="Calibri"/>
                <a:sym typeface="Calibri"/>
              </a:rPr>
              <a:t>branch</a:t>
            </a:r>
            <a:endParaRPr b="0"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200"/>
              <a:buFont typeface="Arial"/>
              <a:buNone/>
            </a:pPr>
            <a:r>
              <a:rPr lang="pt-BR" sz="2400">
                <a:solidFill>
                  <a:schemeClr val="dk1"/>
                </a:solidFill>
                <a:latin typeface="Calibri"/>
                <a:ea typeface="Calibri"/>
                <a:cs typeface="Calibri"/>
                <a:sym typeface="Calibri"/>
              </a:rPr>
              <a:t>(D</a:t>
            </a:r>
            <a:r>
              <a:rPr b="0" i="0" lang="pt-BR" sz="2400" u="none" cap="none" strike="noStrike">
                <a:solidFill>
                  <a:schemeClr val="dk1"/>
                </a:solidFill>
                <a:latin typeface="Calibri"/>
                <a:ea typeface="Calibri"/>
                <a:cs typeface="Calibri"/>
                <a:sym typeface="Calibri"/>
              </a:rPr>
              <a:t>) Não realizar backups</a:t>
            </a:r>
            <a:endParaRPr sz="2400"/>
          </a:p>
          <a:p>
            <a:pPr indent="0" lvl="0" marL="0" marR="0" rtl="0" algn="just">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200"/>
              <a:buFont typeface="Arial"/>
              <a:buNone/>
            </a:pPr>
            <a:r>
              <a:t/>
            </a:r>
            <a:endParaRPr b="1" i="0" sz="2200" u="none" cap="none" strike="noStrike">
              <a:solidFill>
                <a:schemeClr val="dk1"/>
              </a:solidFill>
              <a:latin typeface="Calibri"/>
              <a:ea typeface="Calibri"/>
              <a:cs typeface="Calibri"/>
              <a:sym typeface="Calibri"/>
            </a:endParaRPr>
          </a:p>
        </p:txBody>
      </p:sp>
      <p:pic>
        <p:nvPicPr>
          <p:cNvPr id="212" name="Google Shape;212;p13"/>
          <p:cNvPicPr preferRelativeResize="0"/>
          <p:nvPr/>
        </p:nvPicPr>
        <p:blipFill rotWithShape="1">
          <a:blip r:embed="rId6">
            <a:alphaModFix/>
          </a:blip>
          <a:srcRect b="0" l="0" r="0" t="0"/>
          <a:stretch/>
        </p:blipFill>
        <p:spPr>
          <a:xfrm>
            <a:off x="4093366" y="3496607"/>
            <a:ext cx="957275" cy="852375"/>
          </a:xfrm>
          <a:prstGeom prst="rect">
            <a:avLst/>
          </a:prstGeom>
          <a:noFill/>
          <a:ln>
            <a:noFill/>
          </a:ln>
        </p:spPr>
      </p:pic>
      <p:sp>
        <p:nvSpPr>
          <p:cNvPr id="213" name="Google Shape;213;p13"/>
          <p:cNvSpPr txBox="1"/>
          <p:nvPr/>
        </p:nvSpPr>
        <p:spPr>
          <a:xfrm>
            <a:off x="908675" y="4195550"/>
            <a:ext cx="7848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pt-BR" sz="2400" u="none" cap="none" strike="noStrike">
                <a:solidFill>
                  <a:srgbClr val="004AAD"/>
                </a:solidFill>
                <a:latin typeface="Arial"/>
                <a:ea typeface="Arial"/>
                <a:cs typeface="Arial"/>
                <a:sym typeface="Arial"/>
              </a:rPr>
              <a:t>Escolhendo alguém para responder essa questão!</a:t>
            </a:r>
            <a:endParaRPr b="1" i="0" sz="2400" u="none" cap="none" strike="noStrike">
              <a:solidFill>
                <a:srgbClr val="004AAD"/>
              </a:solidFill>
              <a:latin typeface="Arial"/>
              <a:ea typeface="Arial"/>
              <a:cs typeface="Arial"/>
              <a:sym typeface="Arial"/>
            </a:endParaRPr>
          </a:p>
        </p:txBody>
      </p:sp>
      <p:pic>
        <p:nvPicPr>
          <p:cNvPr id="214" name="Google Shape;214;p13"/>
          <p:cNvPicPr preferRelativeResize="0"/>
          <p:nvPr/>
        </p:nvPicPr>
        <p:blipFill>
          <a:blip r:embed="rId7">
            <a:alphaModFix/>
          </a:blip>
          <a:stretch>
            <a:fillRect/>
          </a:stretch>
        </p:blipFill>
        <p:spPr>
          <a:xfrm>
            <a:off x="5397800" y="1911197"/>
            <a:ext cx="3322475" cy="18680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18" name="Shape 218"/>
        <p:cNvGrpSpPr/>
        <p:nvPr/>
      </p:nvGrpSpPr>
      <p:grpSpPr>
        <a:xfrm>
          <a:off x="0" y="0"/>
          <a:ext cx="0" cy="0"/>
          <a:chOff x="0" y="0"/>
          <a:chExt cx="0" cy="0"/>
        </a:xfrm>
      </p:grpSpPr>
      <p:sp>
        <p:nvSpPr>
          <p:cNvPr id="219" name="Google Shape;219;p1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20" name="Google Shape;220;p1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21" name="Google Shape;221;p1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22" name="Google Shape;222;p1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23" name="Google Shape;223;p1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24" name="Google Shape;224;p14"/>
          <p:cNvSpPr txBox="1"/>
          <p:nvPr/>
        </p:nvSpPr>
        <p:spPr>
          <a:xfrm>
            <a:off x="259975" y="189500"/>
            <a:ext cx="78042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pt-BR" sz="3400">
                <a:solidFill>
                  <a:srgbClr val="045967"/>
                </a:solidFill>
                <a:latin typeface="Calibri"/>
                <a:ea typeface="Calibri"/>
                <a:cs typeface="Calibri"/>
                <a:sym typeface="Calibri"/>
              </a:rPr>
              <a:t>A Resposta correta é…</a:t>
            </a:r>
            <a:endParaRPr b="0" i="0" sz="3400" u="none" cap="none" strike="noStrike">
              <a:solidFill>
                <a:srgbClr val="045967"/>
              </a:solidFill>
              <a:latin typeface="Calibri"/>
              <a:ea typeface="Calibri"/>
              <a:cs typeface="Calibri"/>
              <a:sym typeface="Calibri"/>
            </a:endParaRPr>
          </a:p>
        </p:txBody>
      </p:sp>
      <p:sp>
        <p:nvSpPr>
          <p:cNvPr id="225" name="Google Shape;225;p14"/>
          <p:cNvSpPr txBox="1"/>
          <p:nvPr/>
        </p:nvSpPr>
        <p:spPr>
          <a:xfrm>
            <a:off x="259975" y="1276025"/>
            <a:ext cx="7865400" cy="312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000"/>
              <a:buFont typeface="Arial"/>
              <a:buNone/>
            </a:pPr>
            <a:r>
              <a:rPr lang="pt-BR" sz="3000">
                <a:solidFill>
                  <a:srgbClr val="333333"/>
                </a:solidFill>
                <a:latin typeface="Calibri"/>
                <a:ea typeface="Calibri"/>
                <a:cs typeface="Calibri"/>
                <a:sym typeface="Calibri"/>
              </a:rPr>
              <a:t>(B</a:t>
            </a:r>
            <a:r>
              <a:rPr i="0" lang="pt-BR" sz="3000" u="none" cap="none" strike="noStrike">
                <a:solidFill>
                  <a:srgbClr val="333333"/>
                </a:solidFill>
                <a:latin typeface="Calibri"/>
                <a:ea typeface="Calibri"/>
                <a:cs typeface="Calibri"/>
                <a:sym typeface="Calibri"/>
              </a:rPr>
              <a:t>) Uso de mensagens de </a:t>
            </a:r>
            <a:r>
              <a:rPr i="1" lang="pt-BR" sz="3000" u="none" cap="none" strike="noStrike">
                <a:solidFill>
                  <a:srgbClr val="333333"/>
                </a:solidFill>
                <a:latin typeface="Calibri"/>
                <a:ea typeface="Calibri"/>
                <a:cs typeface="Calibri"/>
                <a:sym typeface="Calibri"/>
              </a:rPr>
              <a:t>commit</a:t>
            </a:r>
            <a:r>
              <a:rPr i="0" lang="pt-BR" sz="3000" u="none" cap="none" strike="noStrike">
                <a:solidFill>
                  <a:srgbClr val="333333"/>
                </a:solidFill>
                <a:latin typeface="Calibri"/>
                <a:ea typeface="Calibri"/>
                <a:cs typeface="Calibri"/>
                <a:sym typeface="Calibri"/>
              </a:rPr>
              <a:t> claras.</a:t>
            </a:r>
            <a:endParaRPr sz="2400">
              <a:solidFill>
                <a:srgbClr val="333333"/>
              </a:solidFill>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Calibri"/>
              <a:ea typeface="Calibri"/>
              <a:cs typeface="Calibri"/>
              <a:sym typeface="Calibri"/>
            </a:endParaRPr>
          </a:p>
        </p:txBody>
      </p:sp>
      <p:pic>
        <p:nvPicPr>
          <p:cNvPr id="226" name="Google Shape;226;p14"/>
          <p:cNvPicPr preferRelativeResize="0"/>
          <p:nvPr/>
        </p:nvPicPr>
        <p:blipFill rotWithShape="1">
          <a:blip r:embed="rId6">
            <a:alphaModFix/>
          </a:blip>
          <a:srcRect b="72645" l="22653" r="22455" t="13571"/>
          <a:stretch/>
        </p:blipFill>
        <p:spPr>
          <a:xfrm>
            <a:off x="981425" y="2571750"/>
            <a:ext cx="7181148" cy="127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30" name="Shape 230"/>
        <p:cNvGrpSpPr/>
        <p:nvPr/>
      </p:nvGrpSpPr>
      <p:grpSpPr>
        <a:xfrm>
          <a:off x="0" y="0"/>
          <a:ext cx="0" cy="0"/>
          <a:chOff x="0" y="0"/>
          <a:chExt cx="0" cy="0"/>
        </a:xfrm>
      </p:grpSpPr>
      <p:sp>
        <p:nvSpPr>
          <p:cNvPr id="231" name="Google Shape;231;p15"/>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32" name="Google Shape;232;p15"/>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33" name="Google Shape;233;p15"/>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34" name="Google Shape;234;p1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35" name="Google Shape;235;p15"/>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36" name="Google Shape;236;p15"/>
          <p:cNvSpPr txBox="1"/>
          <p:nvPr/>
        </p:nvSpPr>
        <p:spPr>
          <a:xfrm>
            <a:off x="259975" y="249070"/>
            <a:ext cx="6094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4000" u="none" cap="none" strike="noStrike">
                <a:solidFill>
                  <a:srgbClr val="045967"/>
                </a:solidFill>
                <a:latin typeface="Calibri"/>
                <a:ea typeface="Calibri"/>
                <a:cs typeface="Calibri"/>
                <a:sym typeface="Calibri"/>
              </a:rPr>
              <a:t>Conclusão</a:t>
            </a:r>
            <a:endParaRPr b="0" i="0" sz="4000" u="none" cap="none" strike="noStrike">
              <a:solidFill>
                <a:srgbClr val="045967"/>
              </a:solidFill>
              <a:latin typeface="Calibri"/>
              <a:ea typeface="Calibri"/>
              <a:cs typeface="Calibri"/>
              <a:sym typeface="Calibri"/>
            </a:endParaRPr>
          </a:p>
        </p:txBody>
      </p:sp>
      <p:sp>
        <p:nvSpPr>
          <p:cNvPr id="237" name="Google Shape;237;p15"/>
          <p:cNvSpPr txBox="1"/>
          <p:nvPr/>
        </p:nvSpPr>
        <p:spPr>
          <a:xfrm>
            <a:off x="3096050" y="1434000"/>
            <a:ext cx="5690700" cy="269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lang="pt-BR" sz="2400">
                <a:solidFill>
                  <a:schemeClr val="dk1"/>
                </a:solidFill>
                <a:latin typeface="Calibri"/>
                <a:ea typeface="Calibri"/>
                <a:cs typeface="Calibri"/>
                <a:sym typeface="Calibri"/>
              </a:rPr>
              <a:t>Compartilhar de forma eficiente os projetos é essencial no desenvolvimento </a:t>
            </a:r>
            <a:r>
              <a:rPr b="1" i="1" lang="pt-BR" sz="2400">
                <a:solidFill>
                  <a:schemeClr val="dk1"/>
                </a:solidFill>
                <a:latin typeface="Calibri"/>
                <a:ea typeface="Calibri"/>
                <a:cs typeface="Calibri"/>
                <a:sym typeface="Calibri"/>
              </a:rPr>
              <a:t>back-end</a:t>
            </a:r>
            <a:r>
              <a:rPr lang="pt-BR" sz="2400">
                <a:solidFill>
                  <a:schemeClr val="dk1"/>
                </a:solidFill>
                <a:latin typeface="Calibri"/>
                <a:ea typeface="Calibri"/>
                <a:cs typeface="Calibri"/>
                <a:sym typeface="Calibri"/>
              </a:rPr>
              <a:t>, e a utilização das ferramentas apropriadas, juntamente com boas práticas, aprimora significativamente esse processo, tornando-o mais eficaz e colaborativo.</a:t>
            </a:r>
            <a:endParaRPr b="1" i="0" sz="2400" u="none" cap="none" strike="noStrike">
              <a:solidFill>
                <a:schemeClr val="dk1"/>
              </a:solidFill>
              <a:latin typeface="Calibri"/>
              <a:ea typeface="Calibri"/>
              <a:cs typeface="Calibri"/>
              <a:sym typeface="Calibri"/>
            </a:endParaRPr>
          </a:p>
        </p:txBody>
      </p:sp>
      <p:pic>
        <p:nvPicPr>
          <p:cNvPr id="238" name="Google Shape;238;p15"/>
          <p:cNvPicPr preferRelativeResize="0"/>
          <p:nvPr/>
        </p:nvPicPr>
        <p:blipFill>
          <a:blip r:embed="rId6">
            <a:alphaModFix/>
          </a:blip>
          <a:stretch>
            <a:fillRect/>
          </a:stretch>
        </p:blipFill>
        <p:spPr>
          <a:xfrm>
            <a:off x="616597" y="1303475"/>
            <a:ext cx="2361706" cy="269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42" name="Shape 242"/>
        <p:cNvGrpSpPr/>
        <p:nvPr/>
      </p:nvGrpSpPr>
      <p:grpSpPr>
        <a:xfrm>
          <a:off x="0" y="0"/>
          <a:ext cx="0" cy="0"/>
          <a:chOff x="0" y="0"/>
          <a:chExt cx="0" cy="0"/>
        </a:xfrm>
      </p:grpSpPr>
      <p:sp>
        <p:nvSpPr>
          <p:cNvPr id="243" name="Google Shape;243;g2b2c4e200d6_0_3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44" name="Google Shape;244;g2b2c4e200d6_0_3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45" name="Google Shape;245;g2b2c4e200d6_0_3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46" name="Google Shape;246;g2b2c4e200d6_0_3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47" name="Google Shape;247;g2b2c4e200d6_0_3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48" name="Google Shape;248;g2b2c4e200d6_0_37"/>
          <p:cNvSpPr txBox="1"/>
          <p:nvPr/>
        </p:nvSpPr>
        <p:spPr>
          <a:xfrm>
            <a:off x="259975" y="134775"/>
            <a:ext cx="7405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Atividade Prática na Plataforma Alura</a:t>
            </a:r>
            <a:endParaRPr b="0" i="0" sz="3000" u="none" cap="none" strike="noStrike">
              <a:solidFill>
                <a:srgbClr val="045967"/>
              </a:solidFill>
              <a:latin typeface="Calibri"/>
              <a:ea typeface="Calibri"/>
              <a:cs typeface="Calibri"/>
              <a:sym typeface="Calibri"/>
            </a:endParaRPr>
          </a:p>
        </p:txBody>
      </p:sp>
      <p:sp>
        <p:nvSpPr>
          <p:cNvPr id="249" name="Google Shape;249;g2b2c4e200d6_0_37"/>
          <p:cNvSpPr txBox="1"/>
          <p:nvPr/>
        </p:nvSpPr>
        <p:spPr>
          <a:xfrm>
            <a:off x="263696" y="578562"/>
            <a:ext cx="8375400" cy="49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pt-BR" sz="2600" u="none" cap="none" strike="noStrike">
                <a:solidFill>
                  <a:schemeClr val="dk1"/>
                </a:solidFill>
                <a:latin typeface="Calibri"/>
                <a:ea typeface="Calibri"/>
                <a:cs typeface="Calibri"/>
                <a:sym typeface="Calibri"/>
              </a:rPr>
              <a:t>Na plataforma Alura vamos acessar o seguinte curso:</a:t>
            </a:r>
            <a:endParaRPr b="0" i="0" sz="2600" u="none" cap="none" strike="noStrike">
              <a:solidFill>
                <a:schemeClr val="dk1"/>
              </a:solidFill>
              <a:latin typeface="Calibri"/>
              <a:ea typeface="Calibri"/>
              <a:cs typeface="Calibri"/>
              <a:sym typeface="Calibri"/>
            </a:endParaRPr>
          </a:p>
        </p:txBody>
      </p:sp>
      <p:sp>
        <p:nvSpPr>
          <p:cNvPr id="250" name="Google Shape;250;g2b2c4e200d6_0_37"/>
          <p:cNvSpPr txBox="1"/>
          <p:nvPr/>
        </p:nvSpPr>
        <p:spPr>
          <a:xfrm>
            <a:off x="356937" y="3554810"/>
            <a:ext cx="8282100" cy="76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1" i="0" lang="pt-BR" sz="2200" u="none" cap="none" strike="noStrike">
                <a:solidFill>
                  <a:schemeClr val="dk1"/>
                </a:solidFill>
                <a:latin typeface="Calibri"/>
                <a:ea typeface="Calibri"/>
                <a:cs typeface="Calibri"/>
                <a:sym typeface="Calibri"/>
              </a:rPr>
              <a:t>A recomendação é que você continue esse curso extraclasse, pois ele traz um conteúdo essencial para compreender sobre o referido tema.</a:t>
            </a:r>
            <a:endParaRPr b="0" i="0" sz="2200" u="none" cap="none" strike="noStrike">
              <a:solidFill>
                <a:schemeClr val="dk1"/>
              </a:solidFill>
              <a:latin typeface="Calibri"/>
              <a:ea typeface="Calibri"/>
              <a:cs typeface="Calibri"/>
              <a:sym typeface="Calibri"/>
            </a:endParaRPr>
          </a:p>
        </p:txBody>
      </p:sp>
      <p:pic>
        <p:nvPicPr>
          <p:cNvPr id="251" name="Google Shape;251;g2b2c4e200d6_0_37"/>
          <p:cNvPicPr preferRelativeResize="0"/>
          <p:nvPr/>
        </p:nvPicPr>
        <p:blipFill rotWithShape="1">
          <a:blip r:embed="rId6">
            <a:alphaModFix/>
          </a:blip>
          <a:srcRect b="0" l="0" r="0" t="0"/>
          <a:stretch/>
        </p:blipFill>
        <p:spPr>
          <a:xfrm>
            <a:off x="471099" y="1249554"/>
            <a:ext cx="4242648" cy="1627749"/>
          </a:xfrm>
          <a:prstGeom prst="rect">
            <a:avLst/>
          </a:prstGeom>
          <a:noFill/>
          <a:ln>
            <a:noFill/>
          </a:ln>
        </p:spPr>
      </p:pic>
      <p:pic>
        <p:nvPicPr>
          <p:cNvPr id="252" name="Google Shape;252;g2b2c4e200d6_0_37"/>
          <p:cNvPicPr preferRelativeResize="0"/>
          <p:nvPr/>
        </p:nvPicPr>
        <p:blipFill rotWithShape="1">
          <a:blip r:embed="rId7">
            <a:alphaModFix/>
          </a:blip>
          <a:srcRect b="0" l="0" r="0" t="0"/>
          <a:stretch/>
        </p:blipFill>
        <p:spPr>
          <a:xfrm>
            <a:off x="5691168" y="1024102"/>
            <a:ext cx="2015115" cy="2078655"/>
          </a:xfrm>
          <a:prstGeom prst="rect">
            <a:avLst/>
          </a:prstGeom>
          <a:noFill/>
          <a:ln>
            <a:noFill/>
          </a:ln>
        </p:spPr>
      </p:pic>
      <p:sp>
        <p:nvSpPr>
          <p:cNvPr id="253" name="Google Shape;253;g2b2c4e200d6_0_37"/>
          <p:cNvSpPr txBox="1"/>
          <p:nvPr/>
        </p:nvSpPr>
        <p:spPr>
          <a:xfrm>
            <a:off x="356937" y="3187294"/>
            <a:ext cx="852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Link para o curso: </a:t>
            </a:r>
            <a:r>
              <a:rPr b="0" i="0" lang="pt-BR" sz="1400" u="sng" cap="none" strike="noStrike">
                <a:solidFill>
                  <a:schemeClr val="hlink"/>
                </a:solidFill>
                <a:latin typeface="Arial"/>
                <a:ea typeface="Arial"/>
                <a:cs typeface="Arial"/>
                <a:sym typeface="Arial"/>
                <a:hlinkClick r:id="rId8"/>
              </a:rPr>
              <a:t>https://cursos.alura.com.br/course/git-github-compartilhando-colaborando-projetos</a:t>
            </a:r>
            <a:r>
              <a:rPr b="0" i="0" lang="pt-BR" sz="1400" u="sng" cap="none" strike="noStrike">
                <a:solidFill>
                  <a:schemeClr val="hlink"/>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57" name="Shape 257"/>
        <p:cNvGrpSpPr/>
        <p:nvPr/>
      </p:nvGrpSpPr>
      <p:grpSpPr>
        <a:xfrm>
          <a:off x="0" y="0"/>
          <a:ext cx="0" cy="0"/>
          <a:chOff x="0" y="0"/>
          <a:chExt cx="0" cy="0"/>
        </a:xfrm>
      </p:grpSpPr>
      <p:sp>
        <p:nvSpPr>
          <p:cNvPr id="258" name="Google Shape;258;p1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59" name="Google Shape;259;p1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60" name="Google Shape;260;p1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61" name="Google Shape;261;p1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62" name="Google Shape;262;p1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63" name="Google Shape;263;p17"/>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Apresentação</a:t>
            </a:r>
            <a:endParaRPr/>
          </a:p>
        </p:txBody>
      </p:sp>
      <p:sp>
        <p:nvSpPr>
          <p:cNvPr id="264" name="Google Shape;264;p17"/>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3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265" name="Google Shape;265;p17"/>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266" name="Google Shape;266;p17"/>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267" name="Google Shape;267;p17"/>
          <p:cNvSpPr txBox="1"/>
          <p:nvPr/>
        </p:nvSpPr>
        <p:spPr>
          <a:xfrm>
            <a:off x="885824" y="4417600"/>
            <a:ext cx="755935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100" u="none" cap="none" strike="noStrike">
                <a:solidFill>
                  <a:srgbClr val="000000"/>
                </a:solidFill>
                <a:latin typeface="Arial"/>
                <a:ea typeface="Arial"/>
                <a:cs typeface="Arial"/>
                <a:sym typeface="Arial"/>
              </a:rPr>
              <a:t>Link para tarefa: </a:t>
            </a:r>
            <a:r>
              <a:rPr b="0" i="0" lang="pt-BR" sz="11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https://cursos.alura.com.br/course/git-github-compartilhando-colaborando-projetos/task/139306</a:t>
            </a:r>
            <a:r>
              <a:rPr b="0" i="0" lang="pt-BR" sz="1100" u="none" cap="none" strike="noStrike">
                <a:solidFill>
                  <a:srgbClr val="000000"/>
                </a:solidFill>
                <a:latin typeface="Arial"/>
                <a:ea typeface="Arial"/>
                <a:cs typeface="Arial"/>
                <a:sym typeface="Arial"/>
              </a:rPr>
              <a:t> </a:t>
            </a:r>
            <a:endParaRPr/>
          </a:p>
        </p:txBody>
      </p:sp>
      <p:sp>
        <p:nvSpPr>
          <p:cNvPr id="268" name="Google Shape;268;p17"/>
          <p:cNvSpPr txBox="1"/>
          <p:nvPr/>
        </p:nvSpPr>
        <p:spPr>
          <a:xfrm>
            <a:off x="2377729" y="1178603"/>
            <a:ext cx="5113876" cy="31700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Este curso é para você que trabalha com programação, ou que tem interesse em trabalhar com programação, independentemente da linguagem de programação ou da área (se vai trabalhar com back-end, front-end, mobile), pois vamos apresentar ferramentas para compartilhamento de código e para colaboração em código, que é o GitHub e também o GIT.</a:t>
            </a:r>
            <a:endParaRPr/>
          </a:p>
        </p:txBody>
      </p:sp>
      <p:sp>
        <p:nvSpPr>
          <p:cNvPr id="269" name="Google Shape;269;p17"/>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270" name="Google Shape;270;p17"/>
          <p:cNvPicPr preferRelativeResize="0"/>
          <p:nvPr/>
        </p:nvPicPr>
        <p:blipFill rotWithShape="1">
          <a:blip r:embed="rId9">
            <a:alphaModFix/>
          </a:blip>
          <a:srcRect b="0" l="0" r="0" t="0"/>
          <a:stretch/>
        </p:blipFill>
        <p:spPr>
          <a:xfrm>
            <a:off x="7686059" y="725138"/>
            <a:ext cx="1230791" cy="1193003"/>
          </a:xfrm>
          <a:prstGeom prst="rect">
            <a:avLst/>
          </a:prstGeom>
          <a:noFill/>
          <a:ln>
            <a:noFill/>
          </a:ln>
        </p:spPr>
      </p:pic>
      <p:pic>
        <p:nvPicPr>
          <p:cNvPr id="271" name="Google Shape;271;p17"/>
          <p:cNvPicPr preferRelativeResize="0"/>
          <p:nvPr/>
        </p:nvPicPr>
        <p:blipFill rotWithShape="1">
          <a:blip r:embed="rId10">
            <a:alphaModFix/>
          </a:blip>
          <a:srcRect b="0" l="0" r="0" t="0"/>
          <a:stretch/>
        </p:blipFill>
        <p:spPr>
          <a:xfrm>
            <a:off x="327180" y="970098"/>
            <a:ext cx="1970888" cy="3323290"/>
          </a:xfrm>
          <a:prstGeom prst="rect">
            <a:avLst/>
          </a:prstGeom>
          <a:noFill/>
          <a:ln>
            <a:noFill/>
          </a:ln>
        </p:spPr>
      </p:pic>
      <p:sp>
        <p:nvSpPr>
          <p:cNvPr id="272" name="Google Shape;272;p17"/>
          <p:cNvSpPr/>
          <p:nvPr/>
        </p:nvSpPr>
        <p:spPr>
          <a:xfrm>
            <a:off x="354317" y="1155444"/>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17"/>
          <p:cNvSpPr/>
          <p:nvPr/>
        </p:nvSpPr>
        <p:spPr>
          <a:xfrm>
            <a:off x="351183" y="1746421"/>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77" name="Shape 277"/>
        <p:cNvGrpSpPr/>
        <p:nvPr/>
      </p:nvGrpSpPr>
      <p:grpSpPr>
        <a:xfrm>
          <a:off x="0" y="0"/>
          <a:ext cx="0" cy="0"/>
          <a:chOff x="0" y="0"/>
          <a:chExt cx="0" cy="0"/>
        </a:xfrm>
      </p:grpSpPr>
      <p:sp>
        <p:nvSpPr>
          <p:cNvPr id="278" name="Google Shape;278;p18"/>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79" name="Google Shape;279;p18"/>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80" name="Google Shape;280;p18"/>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81" name="Google Shape;281;p18"/>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82" name="Google Shape;282;p18"/>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83" name="Google Shape;283;p18"/>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Conheça o GitHub</a:t>
            </a:r>
            <a:endParaRPr/>
          </a:p>
        </p:txBody>
      </p:sp>
      <p:sp>
        <p:nvSpPr>
          <p:cNvPr id="284" name="Google Shape;284;p18"/>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8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285" name="Google Shape;285;p18"/>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286" name="Google Shape;286;p18"/>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287" name="Google Shape;287;p18"/>
          <p:cNvSpPr txBox="1"/>
          <p:nvPr/>
        </p:nvSpPr>
        <p:spPr>
          <a:xfrm>
            <a:off x="885824" y="4417600"/>
            <a:ext cx="755935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100" u="none" cap="none" strike="noStrike">
                <a:solidFill>
                  <a:srgbClr val="000000"/>
                </a:solidFill>
                <a:latin typeface="Arial"/>
                <a:ea typeface="Arial"/>
                <a:cs typeface="Arial"/>
                <a:sym typeface="Arial"/>
              </a:rPr>
              <a:t>Link para tarefa: </a:t>
            </a:r>
            <a:r>
              <a:rPr b="0" i="0" lang="pt-BR" sz="11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https://cursos.alura.com.br/course/git-github-compartilhando-colaborando-projetos/task/139307</a:t>
            </a:r>
            <a:r>
              <a:rPr b="0" i="0" lang="pt-BR" sz="1100" u="none" cap="none" strike="noStrike">
                <a:solidFill>
                  <a:srgbClr val="000000"/>
                </a:solidFill>
                <a:latin typeface="Arial"/>
                <a:ea typeface="Arial"/>
                <a:cs typeface="Arial"/>
                <a:sym typeface="Arial"/>
              </a:rPr>
              <a:t> </a:t>
            </a:r>
            <a:endParaRPr/>
          </a:p>
        </p:txBody>
      </p:sp>
      <p:sp>
        <p:nvSpPr>
          <p:cNvPr id="288" name="Google Shape;288;p18"/>
          <p:cNvSpPr txBox="1"/>
          <p:nvPr/>
        </p:nvSpPr>
        <p:spPr>
          <a:xfrm>
            <a:off x="2377729" y="1178603"/>
            <a:ext cx="5113876" cy="317005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Imagine que você finalizou o desenvolvimento de um projeto e agora deseja compartilhar o seu código com outras pessoas. Como isso pode ser feito? Será que é enviando por e-mail uma pasta compactada? Ou talvez colocando em um pendrive? Vamos trabalhar com o projeto do número secreto. Inclusive, já abrimos o projeto na IDE do Visual Studio Code. A intenção é compartilhar o código, não o projeto.</a:t>
            </a:r>
            <a:endParaRPr/>
          </a:p>
        </p:txBody>
      </p:sp>
      <p:sp>
        <p:nvSpPr>
          <p:cNvPr id="289" name="Google Shape;289;p18"/>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290" name="Google Shape;290;p18"/>
          <p:cNvPicPr preferRelativeResize="0"/>
          <p:nvPr/>
        </p:nvPicPr>
        <p:blipFill rotWithShape="1">
          <a:blip r:embed="rId9">
            <a:alphaModFix/>
          </a:blip>
          <a:srcRect b="0" l="0" r="0" t="0"/>
          <a:stretch/>
        </p:blipFill>
        <p:spPr>
          <a:xfrm>
            <a:off x="7704953" y="725138"/>
            <a:ext cx="1193003" cy="1193003"/>
          </a:xfrm>
          <a:prstGeom prst="rect">
            <a:avLst/>
          </a:prstGeom>
          <a:noFill/>
          <a:ln>
            <a:noFill/>
          </a:ln>
        </p:spPr>
      </p:pic>
      <p:pic>
        <p:nvPicPr>
          <p:cNvPr id="291" name="Google Shape;291;p18"/>
          <p:cNvPicPr preferRelativeResize="0"/>
          <p:nvPr/>
        </p:nvPicPr>
        <p:blipFill rotWithShape="1">
          <a:blip r:embed="rId10">
            <a:alphaModFix/>
          </a:blip>
          <a:srcRect b="0" l="0" r="0" t="0"/>
          <a:stretch/>
        </p:blipFill>
        <p:spPr>
          <a:xfrm>
            <a:off x="327180" y="970098"/>
            <a:ext cx="1970888" cy="3323290"/>
          </a:xfrm>
          <a:prstGeom prst="rect">
            <a:avLst/>
          </a:prstGeom>
          <a:noFill/>
          <a:ln>
            <a:noFill/>
          </a:ln>
        </p:spPr>
      </p:pic>
      <p:sp>
        <p:nvSpPr>
          <p:cNvPr id="292" name="Google Shape;292;p18"/>
          <p:cNvSpPr/>
          <p:nvPr/>
        </p:nvSpPr>
        <p:spPr>
          <a:xfrm>
            <a:off x="354317" y="1155444"/>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18"/>
          <p:cNvSpPr/>
          <p:nvPr/>
        </p:nvSpPr>
        <p:spPr>
          <a:xfrm>
            <a:off x="351183" y="2272893"/>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97" name="Shape 297"/>
        <p:cNvGrpSpPr/>
        <p:nvPr/>
      </p:nvGrpSpPr>
      <p:grpSpPr>
        <a:xfrm>
          <a:off x="0" y="0"/>
          <a:ext cx="0" cy="0"/>
          <a:chOff x="0" y="0"/>
          <a:chExt cx="0" cy="0"/>
        </a:xfrm>
      </p:grpSpPr>
      <p:sp>
        <p:nvSpPr>
          <p:cNvPr id="298" name="Google Shape;298;p19"/>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99" name="Google Shape;299;p19"/>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00" name="Google Shape;300;p19"/>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01" name="Google Shape;301;p19"/>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02" name="Google Shape;302;p19"/>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03" name="Google Shape;303;p19"/>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Criando um repositório</a:t>
            </a:r>
            <a:endParaRPr/>
          </a:p>
        </p:txBody>
      </p:sp>
      <p:sp>
        <p:nvSpPr>
          <p:cNvPr id="304" name="Google Shape;304;p19"/>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5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305" name="Google Shape;305;p19"/>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306" name="Google Shape;306;p19"/>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307" name="Google Shape;307;p19"/>
          <p:cNvSpPr txBox="1"/>
          <p:nvPr/>
        </p:nvSpPr>
        <p:spPr>
          <a:xfrm>
            <a:off x="885824" y="4417600"/>
            <a:ext cx="755935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100" u="none" cap="none" strike="noStrike">
                <a:solidFill>
                  <a:srgbClr val="000000"/>
                </a:solidFill>
                <a:latin typeface="Arial"/>
                <a:ea typeface="Arial"/>
                <a:cs typeface="Arial"/>
                <a:sym typeface="Arial"/>
              </a:rPr>
              <a:t>Link para tarefa: </a:t>
            </a:r>
            <a:r>
              <a:rPr b="0" i="0" lang="pt-BR" sz="11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https://cursos.alura.com.br/course/git-github-compartilhando-colaborando-projetos/task/139308</a:t>
            </a:r>
            <a:r>
              <a:rPr b="0" i="0" lang="pt-BR" sz="1100" u="none" cap="none" strike="noStrike">
                <a:solidFill>
                  <a:srgbClr val="000000"/>
                </a:solidFill>
                <a:latin typeface="Arial"/>
                <a:ea typeface="Arial"/>
                <a:cs typeface="Arial"/>
                <a:sym typeface="Arial"/>
              </a:rPr>
              <a:t> </a:t>
            </a:r>
            <a:endParaRPr/>
          </a:p>
        </p:txBody>
      </p:sp>
      <p:sp>
        <p:nvSpPr>
          <p:cNvPr id="308" name="Google Shape;308;p19"/>
          <p:cNvSpPr txBox="1"/>
          <p:nvPr/>
        </p:nvSpPr>
        <p:spPr>
          <a:xfrm>
            <a:off x="2377729" y="1178603"/>
            <a:ext cx="5113876" cy="16311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Criamos uma conta no GitHub que já está ativa e agora podemos subir o nosso projeto. Entretanto, como podemos fazer o upload desse projeto? Como organizar vários projetos no GitHub?</a:t>
            </a:r>
            <a:endParaRPr/>
          </a:p>
        </p:txBody>
      </p:sp>
      <p:sp>
        <p:nvSpPr>
          <p:cNvPr id="309" name="Google Shape;309;p19"/>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310" name="Google Shape;310;p19"/>
          <p:cNvPicPr preferRelativeResize="0"/>
          <p:nvPr/>
        </p:nvPicPr>
        <p:blipFill rotWithShape="1">
          <a:blip r:embed="rId9">
            <a:alphaModFix/>
          </a:blip>
          <a:srcRect b="0" l="0" r="0" t="0"/>
          <a:stretch/>
        </p:blipFill>
        <p:spPr>
          <a:xfrm>
            <a:off x="7704953" y="727789"/>
            <a:ext cx="1193003" cy="1187700"/>
          </a:xfrm>
          <a:prstGeom prst="rect">
            <a:avLst/>
          </a:prstGeom>
          <a:noFill/>
          <a:ln>
            <a:noFill/>
          </a:ln>
        </p:spPr>
      </p:pic>
      <p:pic>
        <p:nvPicPr>
          <p:cNvPr id="311" name="Google Shape;311;p19"/>
          <p:cNvPicPr preferRelativeResize="0"/>
          <p:nvPr/>
        </p:nvPicPr>
        <p:blipFill rotWithShape="1">
          <a:blip r:embed="rId10">
            <a:alphaModFix/>
          </a:blip>
          <a:srcRect b="0" l="0" r="0" t="0"/>
          <a:stretch/>
        </p:blipFill>
        <p:spPr>
          <a:xfrm>
            <a:off x="327180" y="970098"/>
            <a:ext cx="1970888" cy="3323290"/>
          </a:xfrm>
          <a:prstGeom prst="rect">
            <a:avLst/>
          </a:prstGeom>
          <a:noFill/>
          <a:ln>
            <a:noFill/>
          </a:ln>
        </p:spPr>
      </p:pic>
      <p:sp>
        <p:nvSpPr>
          <p:cNvPr id="312" name="Google Shape;312;p19"/>
          <p:cNvSpPr/>
          <p:nvPr/>
        </p:nvSpPr>
        <p:spPr>
          <a:xfrm>
            <a:off x="354317" y="1155444"/>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19"/>
          <p:cNvSpPr/>
          <p:nvPr/>
        </p:nvSpPr>
        <p:spPr>
          <a:xfrm>
            <a:off x="351183" y="2792438"/>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2"/>
          <p:cNvPicPr preferRelativeResize="0"/>
          <p:nvPr/>
        </p:nvPicPr>
        <p:blipFill rotWithShape="1">
          <a:blip r:embed="rId3">
            <a:alphaModFix/>
          </a:blip>
          <a:srcRect b="0" l="0" r="0" t="0"/>
          <a:stretch/>
        </p:blipFill>
        <p:spPr>
          <a:xfrm>
            <a:off x="78400" y="4521851"/>
            <a:ext cx="1653000" cy="5268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17" name="Shape 317"/>
        <p:cNvGrpSpPr/>
        <p:nvPr/>
      </p:nvGrpSpPr>
      <p:grpSpPr>
        <a:xfrm>
          <a:off x="0" y="0"/>
          <a:ext cx="0" cy="0"/>
          <a:chOff x="0" y="0"/>
          <a:chExt cx="0" cy="0"/>
        </a:xfrm>
      </p:grpSpPr>
      <p:sp>
        <p:nvSpPr>
          <p:cNvPr id="318" name="Google Shape;318;p20"/>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19" name="Google Shape;319;p20"/>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20" name="Google Shape;320;p20"/>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21" name="Google Shape;321;p20"/>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22" name="Google Shape;322;p20"/>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23" name="Google Shape;323;p20"/>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Instalando o Git</a:t>
            </a:r>
            <a:endParaRPr b="1" i="0" sz="3600" u="none" cap="none" strike="noStrike">
              <a:solidFill>
                <a:srgbClr val="045967"/>
              </a:solidFill>
              <a:latin typeface="Calibri"/>
              <a:ea typeface="Calibri"/>
              <a:cs typeface="Calibri"/>
              <a:sym typeface="Calibri"/>
            </a:endParaRPr>
          </a:p>
        </p:txBody>
      </p:sp>
      <p:sp>
        <p:nvSpPr>
          <p:cNvPr id="324" name="Google Shape;324;p20"/>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9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325" name="Google Shape;325;p20"/>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326" name="Google Shape;326;p20"/>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327" name="Google Shape;327;p20"/>
          <p:cNvSpPr txBox="1"/>
          <p:nvPr/>
        </p:nvSpPr>
        <p:spPr>
          <a:xfrm>
            <a:off x="885824" y="4417600"/>
            <a:ext cx="755935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100" u="none" cap="none" strike="noStrike">
                <a:solidFill>
                  <a:srgbClr val="000000"/>
                </a:solidFill>
                <a:latin typeface="Arial"/>
                <a:ea typeface="Arial"/>
                <a:cs typeface="Arial"/>
                <a:sym typeface="Arial"/>
              </a:rPr>
              <a:t>Link para tarefa: </a:t>
            </a:r>
            <a:r>
              <a:rPr b="0" i="0" lang="pt-BR" sz="11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https://cursos.alura.com.br/course/git-github-compartilhando-colaborando-projetos/task/139309</a:t>
            </a:r>
            <a:r>
              <a:rPr b="0" i="0" lang="pt-BR" sz="1100" u="none" cap="none" strike="noStrike">
                <a:solidFill>
                  <a:srgbClr val="000000"/>
                </a:solidFill>
                <a:latin typeface="Arial"/>
                <a:ea typeface="Arial"/>
                <a:cs typeface="Arial"/>
                <a:sym typeface="Arial"/>
              </a:rPr>
              <a:t> </a:t>
            </a:r>
            <a:endParaRPr/>
          </a:p>
        </p:txBody>
      </p:sp>
      <p:sp>
        <p:nvSpPr>
          <p:cNvPr id="328" name="Google Shape;328;p20"/>
          <p:cNvSpPr txBox="1"/>
          <p:nvPr/>
        </p:nvSpPr>
        <p:spPr>
          <a:xfrm>
            <a:off x="2377729" y="1178603"/>
            <a:ext cx="5113876" cy="16311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Já criamos nossa conta e o repositório. Agora, como faremos essa conexão do projeto com o repositório do GitHub que criamos? Existe um tutorial, mas onde e como executamos esses comandos?</a:t>
            </a:r>
            <a:endParaRPr/>
          </a:p>
        </p:txBody>
      </p:sp>
      <p:sp>
        <p:nvSpPr>
          <p:cNvPr id="329" name="Google Shape;329;p20"/>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330" name="Google Shape;330;p20"/>
          <p:cNvPicPr preferRelativeResize="0"/>
          <p:nvPr/>
        </p:nvPicPr>
        <p:blipFill rotWithShape="1">
          <a:blip r:embed="rId9">
            <a:alphaModFix/>
          </a:blip>
          <a:srcRect b="0" l="0" r="0" t="0"/>
          <a:stretch/>
        </p:blipFill>
        <p:spPr>
          <a:xfrm>
            <a:off x="7704953" y="727789"/>
            <a:ext cx="1193002" cy="1187700"/>
          </a:xfrm>
          <a:prstGeom prst="rect">
            <a:avLst/>
          </a:prstGeom>
          <a:noFill/>
          <a:ln>
            <a:noFill/>
          </a:ln>
        </p:spPr>
      </p:pic>
      <p:pic>
        <p:nvPicPr>
          <p:cNvPr id="331" name="Google Shape;331;p20"/>
          <p:cNvPicPr preferRelativeResize="0"/>
          <p:nvPr/>
        </p:nvPicPr>
        <p:blipFill rotWithShape="1">
          <a:blip r:embed="rId10">
            <a:alphaModFix/>
          </a:blip>
          <a:srcRect b="0" l="0" r="0" t="0"/>
          <a:stretch/>
        </p:blipFill>
        <p:spPr>
          <a:xfrm>
            <a:off x="327180" y="970098"/>
            <a:ext cx="1970888" cy="3323290"/>
          </a:xfrm>
          <a:prstGeom prst="rect">
            <a:avLst/>
          </a:prstGeom>
          <a:noFill/>
          <a:ln>
            <a:noFill/>
          </a:ln>
        </p:spPr>
      </p:pic>
      <p:sp>
        <p:nvSpPr>
          <p:cNvPr id="332" name="Google Shape;332;p20"/>
          <p:cNvSpPr/>
          <p:nvPr/>
        </p:nvSpPr>
        <p:spPr>
          <a:xfrm>
            <a:off x="354317" y="1155444"/>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3" name="Google Shape;333;p20"/>
          <p:cNvSpPr/>
          <p:nvPr/>
        </p:nvSpPr>
        <p:spPr>
          <a:xfrm>
            <a:off x="351183" y="3575219"/>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37" name="Shape 337"/>
        <p:cNvGrpSpPr/>
        <p:nvPr/>
      </p:nvGrpSpPr>
      <p:grpSpPr>
        <a:xfrm>
          <a:off x="0" y="0"/>
          <a:ext cx="0" cy="0"/>
          <a:chOff x="0" y="0"/>
          <a:chExt cx="0" cy="0"/>
        </a:xfrm>
      </p:grpSpPr>
      <p:sp>
        <p:nvSpPr>
          <p:cNvPr id="338" name="Google Shape;338;p21"/>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39" name="Google Shape;339;p21"/>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40" name="Google Shape;340;p21"/>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41" name="Google Shape;341;p21"/>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42" name="Google Shape;342;p21"/>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43" name="Google Shape;343;p21"/>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Sincronizando repositórios</a:t>
            </a:r>
            <a:endParaRPr/>
          </a:p>
        </p:txBody>
      </p:sp>
      <p:sp>
        <p:nvSpPr>
          <p:cNvPr id="344" name="Google Shape;344;p21"/>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14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345" name="Google Shape;345;p21"/>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346" name="Google Shape;346;p21"/>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347" name="Google Shape;347;p21"/>
          <p:cNvSpPr txBox="1"/>
          <p:nvPr/>
        </p:nvSpPr>
        <p:spPr>
          <a:xfrm>
            <a:off x="885824" y="4417600"/>
            <a:ext cx="7559351"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100" u="none" cap="none" strike="noStrike">
                <a:solidFill>
                  <a:srgbClr val="000000"/>
                </a:solidFill>
                <a:latin typeface="Arial"/>
                <a:ea typeface="Arial"/>
                <a:cs typeface="Arial"/>
                <a:sym typeface="Arial"/>
              </a:rPr>
              <a:t>Link para tarefa: </a:t>
            </a:r>
            <a:r>
              <a:rPr b="0" i="0" lang="pt-BR" sz="11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https://cursos.alura.com.br/course/git-github-compartilhando-colaborando-projetos/task/139310</a:t>
            </a:r>
            <a:r>
              <a:rPr b="0" i="0" lang="pt-BR" sz="1100" u="none" cap="none" strike="noStrike">
                <a:solidFill>
                  <a:srgbClr val="000000"/>
                </a:solidFill>
                <a:latin typeface="Arial"/>
                <a:ea typeface="Arial"/>
                <a:cs typeface="Arial"/>
                <a:sym typeface="Arial"/>
              </a:rPr>
              <a:t> </a:t>
            </a:r>
            <a:endParaRPr/>
          </a:p>
        </p:txBody>
      </p:sp>
      <p:sp>
        <p:nvSpPr>
          <p:cNvPr id="348" name="Google Shape;348;p21"/>
          <p:cNvSpPr txBox="1"/>
          <p:nvPr/>
        </p:nvSpPr>
        <p:spPr>
          <a:xfrm>
            <a:off x="2377729" y="1178603"/>
            <a:ext cx="5113876" cy="16311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Já instalamos o Git e inicializamos o repositório local com o comando git init. Mas agora, como podemos prosseguir para conectar esse repositório local ao repositório remoto no GitHub.</a:t>
            </a:r>
            <a:endParaRPr/>
          </a:p>
        </p:txBody>
      </p:sp>
      <p:sp>
        <p:nvSpPr>
          <p:cNvPr id="349" name="Google Shape;349;p21"/>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350" name="Google Shape;350;p21"/>
          <p:cNvPicPr preferRelativeResize="0"/>
          <p:nvPr/>
        </p:nvPicPr>
        <p:blipFill rotWithShape="1">
          <a:blip r:embed="rId9">
            <a:alphaModFix/>
          </a:blip>
          <a:srcRect b="0" l="0" r="0" t="0"/>
          <a:stretch/>
        </p:blipFill>
        <p:spPr>
          <a:xfrm>
            <a:off x="7710232" y="727789"/>
            <a:ext cx="1182444" cy="1187700"/>
          </a:xfrm>
          <a:prstGeom prst="rect">
            <a:avLst/>
          </a:prstGeom>
          <a:noFill/>
          <a:ln>
            <a:noFill/>
          </a:ln>
        </p:spPr>
      </p:pic>
      <p:pic>
        <p:nvPicPr>
          <p:cNvPr id="351" name="Google Shape;351;p21"/>
          <p:cNvPicPr preferRelativeResize="0"/>
          <p:nvPr/>
        </p:nvPicPr>
        <p:blipFill rotWithShape="1">
          <a:blip r:embed="rId10">
            <a:alphaModFix/>
          </a:blip>
          <a:srcRect b="0" l="0" r="0" t="0"/>
          <a:stretch/>
        </p:blipFill>
        <p:spPr>
          <a:xfrm>
            <a:off x="327180" y="970098"/>
            <a:ext cx="1970888" cy="3323290"/>
          </a:xfrm>
          <a:prstGeom prst="rect">
            <a:avLst/>
          </a:prstGeom>
          <a:noFill/>
          <a:ln>
            <a:noFill/>
          </a:ln>
        </p:spPr>
      </p:pic>
      <p:sp>
        <p:nvSpPr>
          <p:cNvPr id="352" name="Google Shape;352;p21"/>
          <p:cNvSpPr/>
          <p:nvPr/>
        </p:nvSpPr>
        <p:spPr>
          <a:xfrm>
            <a:off x="354317" y="1155444"/>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p21"/>
          <p:cNvSpPr/>
          <p:nvPr/>
        </p:nvSpPr>
        <p:spPr>
          <a:xfrm>
            <a:off x="351183" y="4053202"/>
            <a:ext cx="1880176" cy="21091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57" name="Shape 357"/>
        <p:cNvGrpSpPr/>
        <p:nvPr/>
      </p:nvGrpSpPr>
      <p:grpSpPr>
        <a:xfrm>
          <a:off x="0" y="0"/>
          <a:ext cx="0" cy="0"/>
          <a:chOff x="0" y="0"/>
          <a:chExt cx="0" cy="0"/>
        </a:xfrm>
      </p:grpSpPr>
      <p:sp>
        <p:nvSpPr>
          <p:cNvPr id="358" name="Google Shape;358;p22"/>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59" name="Google Shape;359;p22"/>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60" name="Google Shape;360;p22"/>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61" name="Google Shape;361;p22"/>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62" name="Google Shape;362;p22"/>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63" name="Google Shape;363;p22"/>
          <p:cNvSpPr txBox="1"/>
          <p:nvPr/>
        </p:nvSpPr>
        <p:spPr>
          <a:xfrm>
            <a:off x="326750" y="320445"/>
            <a:ext cx="609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O que vimos na aula de hoje</a:t>
            </a:r>
            <a:endParaRPr b="0" i="0" sz="3000" u="none" cap="none" strike="noStrike">
              <a:solidFill>
                <a:srgbClr val="045967"/>
              </a:solidFill>
              <a:latin typeface="Calibri"/>
              <a:ea typeface="Calibri"/>
              <a:cs typeface="Calibri"/>
              <a:sym typeface="Calibri"/>
            </a:endParaRPr>
          </a:p>
        </p:txBody>
      </p:sp>
      <p:sp>
        <p:nvSpPr>
          <p:cNvPr id="364" name="Google Shape;364;p22"/>
          <p:cNvSpPr txBox="1"/>
          <p:nvPr/>
        </p:nvSpPr>
        <p:spPr>
          <a:xfrm>
            <a:off x="2863391" y="1818393"/>
            <a:ext cx="5346300" cy="18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pt-BR" sz="2500">
                <a:solidFill>
                  <a:schemeClr val="dk1"/>
                </a:solidFill>
                <a:latin typeface="Calibri"/>
                <a:ea typeface="Calibri"/>
                <a:cs typeface="Calibri"/>
                <a:sym typeface="Calibri"/>
              </a:rPr>
              <a:t>Na próxima aula: </a:t>
            </a:r>
            <a:r>
              <a:rPr b="1" lang="pt-BR" sz="2500">
                <a:solidFill>
                  <a:schemeClr val="dk1"/>
                </a:solidFill>
                <a:latin typeface="Calibri"/>
                <a:ea typeface="Calibri"/>
                <a:cs typeface="Calibri"/>
                <a:sym typeface="Calibri"/>
              </a:rPr>
              <a:t>"Colaboração em Projetos"</a:t>
            </a:r>
            <a:r>
              <a:rPr lang="pt-BR" sz="2500">
                <a:solidFill>
                  <a:schemeClr val="dk1"/>
                </a:solidFill>
                <a:latin typeface="Calibri"/>
                <a:ea typeface="Calibri"/>
                <a:cs typeface="Calibri"/>
                <a:sym typeface="Calibri"/>
              </a:rPr>
              <a:t>, exploraremos as práticas e estratégias envolvidas no trabalho em equipe durante o desenvolvimento de código.</a:t>
            </a:r>
            <a:endParaRPr b="1" i="0" sz="4100" u="none" cap="none" strike="noStrike">
              <a:solidFill>
                <a:schemeClr val="dk1"/>
              </a:solidFill>
              <a:latin typeface="Calibri"/>
              <a:ea typeface="Calibri"/>
              <a:cs typeface="Calibri"/>
              <a:sym typeface="Calibri"/>
            </a:endParaRPr>
          </a:p>
        </p:txBody>
      </p:sp>
      <p:sp>
        <p:nvSpPr>
          <p:cNvPr id="365" name="Google Shape;365;p22"/>
          <p:cNvSpPr txBox="1"/>
          <p:nvPr/>
        </p:nvSpPr>
        <p:spPr>
          <a:xfrm>
            <a:off x="387875" y="1323225"/>
            <a:ext cx="78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800">
                <a:solidFill>
                  <a:schemeClr val="dk1"/>
                </a:solidFill>
                <a:latin typeface="Calibri"/>
                <a:ea typeface="Calibri"/>
                <a:cs typeface="Calibri"/>
                <a:sym typeface="Calibri"/>
              </a:rPr>
              <a:t>Aprendemos sobre o compartilhamento de projetos.</a:t>
            </a:r>
            <a:endParaRPr/>
          </a:p>
        </p:txBody>
      </p:sp>
      <p:pic>
        <p:nvPicPr>
          <p:cNvPr id="366" name="Google Shape;366;p22"/>
          <p:cNvPicPr preferRelativeResize="0"/>
          <p:nvPr/>
        </p:nvPicPr>
        <p:blipFill>
          <a:blip r:embed="rId6">
            <a:alphaModFix/>
          </a:blip>
          <a:stretch>
            <a:fillRect/>
          </a:stretch>
        </p:blipFill>
        <p:spPr>
          <a:xfrm>
            <a:off x="685613" y="2205838"/>
            <a:ext cx="2143125" cy="2143125"/>
          </a:xfrm>
          <a:prstGeom prst="rect">
            <a:avLst/>
          </a:prstGeom>
          <a:noFill/>
          <a:ln>
            <a:noFill/>
          </a:ln>
        </p:spPr>
      </p:pic>
      <p:sp>
        <p:nvSpPr>
          <p:cNvPr id="367" name="Google Shape;367;p22"/>
          <p:cNvSpPr txBox="1"/>
          <p:nvPr/>
        </p:nvSpPr>
        <p:spPr>
          <a:xfrm rot="-5400000">
            <a:off x="-389725" y="3082450"/>
            <a:ext cx="189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500"/>
              <a:t>https://encrypted-tbn0.gstatic.com/images?q=tbn:ANd9GcQMClLQE1UKtajpcU2wmw_TWqQwFDl7IfSbDQ&amp;usqp=CAU</a:t>
            </a:r>
            <a:endParaRPr sz="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71" name="Shape 371"/>
        <p:cNvGrpSpPr/>
        <p:nvPr/>
      </p:nvGrpSpPr>
      <p:grpSpPr>
        <a:xfrm>
          <a:off x="0" y="0"/>
          <a:ext cx="0" cy="0"/>
          <a:chOff x="0" y="0"/>
          <a:chExt cx="0" cy="0"/>
        </a:xfrm>
      </p:grpSpPr>
      <p:sp>
        <p:nvSpPr>
          <p:cNvPr id="372" name="Google Shape;372;p2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73" name="Google Shape;373;p2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74" name="Google Shape;374;p23"/>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75" name="Google Shape;375;p2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76" name="Google Shape;376;p23"/>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77" name="Google Shape;377;p23"/>
          <p:cNvSpPr txBox="1"/>
          <p:nvPr/>
        </p:nvSpPr>
        <p:spPr>
          <a:xfrm>
            <a:off x="259975" y="306220"/>
            <a:ext cx="609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Referências</a:t>
            </a:r>
            <a:endParaRPr b="0" i="0" sz="3000" u="none" cap="none" strike="noStrike">
              <a:solidFill>
                <a:srgbClr val="045967"/>
              </a:solidFill>
              <a:latin typeface="Calibri"/>
              <a:ea typeface="Calibri"/>
              <a:cs typeface="Calibri"/>
              <a:sym typeface="Calibri"/>
            </a:endParaRPr>
          </a:p>
        </p:txBody>
      </p:sp>
      <p:sp>
        <p:nvSpPr>
          <p:cNvPr id="378" name="Google Shape;378;p23"/>
          <p:cNvSpPr txBox="1"/>
          <p:nvPr/>
        </p:nvSpPr>
        <p:spPr>
          <a:xfrm>
            <a:off x="323203" y="418989"/>
            <a:ext cx="8235444" cy="425251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Bibliografia</a:t>
            </a:r>
            <a:endParaRPr/>
          </a:p>
          <a:p>
            <a:pPr indent="0" lvl="0" marL="0" marR="0" rtl="0" algn="l">
              <a:lnSpc>
                <a:spcPct val="100000"/>
              </a:lnSpc>
              <a:spcBef>
                <a:spcPts val="0"/>
              </a:spcBef>
              <a:spcAft>
                <a:spcPts val="0"/>
              </a:spcAft>
              <a:buClr>
                <a:srgbClr val="000000"/>
              </a:buClr>
              <a:buSzPts val="2000"/>
              <a:buFont typeface="Arial"/>
              <a:buNone/>
            </a:pPr>
            <a:r>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QUEIRÓS, Ricardo; PORTELA, Felipe. Desenvolvimento Avançado para Web: Do Front-end Ao Back-end. São Paulo: Editora FCA, 2020.</a:t>
            </a:r>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QUEIRÓS,Ricardo; PORTELA, Felipe. Introdução ao Desenvolvimento Moderno Para a Web. Do Front-End ao Back-End. Uma Visão Global! FCA; 1ª edição (6 novembro 2018)</a:t>
            </a:r>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MORAES, W. B. Construindo aplicações com NodeJS. São Paulo: Novatec, 2018.</a:t>
            </a:r>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DALL’OGLIO, P. PHP Programando com orientação a objetos. São Paulo: Novatec, 2018.</a:t>
            </a:r>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POWERS, S. Aprendendo node: usando javascript no servidor. São Paulo: Novatec, 2017.</a:t>
            </a:r>
            <a:endParaRPr/>
          </a:p>
          <a:p>
            <a:pPr indent="0" lvl="0" marL="0" marR="0" rtl="0" algn="l">
              <a:lnSpc>
                <a:spcPct val="100000"/>
              </a:lnSpc>
              <a:spcBef>
                <a:spcPts val="0"/>
              </a:spcBef>
              <a:spcAft>
                <a:spcPts val="0"/>
              </a:spcAft>
              <a:buClr>
                <a:srgbClr val="000000"/>
              </a:buClr>
              <a:buSzPts val="2000"/>
              <a:buFont typeface="Arial"/>
              <a:buNone/>
            </a:pPr>
            <a:r>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Softwares</a:t>
            </a:r>
            <a:endParaRPr/>
          </a:p>
          <a:p>
            <a:pPr indent="0" lvl="0" marL="0" marR="0" rtl="0" algn="l">
              <a:lnSpc>
                <a:spcPct val="100000"/>
              </a:lnSpc>
              <a:spcBef>
                <a:spcPts val="0"/>
              </a:spcBef>
              <a:spcAft>
                <a:spcPts val="0"/>
              </a:spcAft>
              <a:buClr>
                <a:srgbClr val="000000"/>
              </a:buClr>
              <a:buSzPts val="2000"/>
              <a:buFont typeface="Arial"/>
              <a:buNone/>
            </a:pPr>
            <a:r>
              <a:rPr b="0" i="0" lang="pt-BR" sz="1700" u="none" cap="none" strike="noStrike">
                <a:solidFill>
                  <a:srgbClr val="000000"/>
                </a:solidFill>
                <a:latin typeface="Calibri"/>
                <a:ea typeface="Calibri"/>
                <a:cs typeface="Calibri"/>
                <a:sym typeface="Calibri"/>
              </a:rPr>
              <a:t>Adobe Dreamweaver; Adobe XD; Java Netbeans; PhpStorm; WebStorm; Java; Visual Studio Code; PHP; Node.js; Xampp; Ccharp; POO.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82" name="Shape 382"/>
        <p:cNvGrpSpPr/>
        <p:nvPr/>
      </p:nvGrpSpPr>
      <p:grpSpPr>
        <a:xfrm>
          <a:off x="0" y="0"/>
          <a:ext cx="0" cy="0"/>
          <a:chOff x="0" y="0"/>
          <a:chExt cx="0" cy="0"/>
        </a:xfrm>
      </p:grpSpPr>
      <p:sp>
        <p:nvSpPr>
          <p:cNvPr id="383" name="Google Shape;383;p2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84" name="Google Shape;384;p2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85" name="Google Shape;385;p2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86" name="Google Shape;386;p2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87" name="Google Shape;387;p2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88" name="Google Shape;388;p24"/>
          <p:cNvSpPr txBox="1"/>
          <p:nvPr/>
        </p:nvSpPr>
        <p:spPr>
          <a:xfrm>
            <a:off x="259975" y="306220"/>
            <a:ext cx="609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Referências (Imagens)</a:t>
            </a:r>
            <a:endParaRPr b="0" i="0" sz="3000" u="none" cap="none" strike="noStrike">
              <a:solidFill>
                <a:srgbClr val="045967"/>
              </a:solidFill>
              <a:latin typeface="Calibri"/>
              <a:ea typeface="Calibri"/>
              <a:cs typeface="Calibri"/>
              <a:sym typeface="Calibri"/>
            </a:endParaRPr>
          </a:p>
        </p:txBody>
      </p:sp>
      <p:sp>
        <p:nvSpPr>
          <p:cNvPr id="389" name="Google Shape;389;p24"/>
          <p:cNvSpPr txBox="1"/>
          <p:nvPr/>
        </p:nvSpPr>
        <p:spPr>
          <a:xfrm>
            <a:off x="326650" y="890131"/>
            <a:ext cx="8235444" cy="327266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100" u="none" cap="none" strike="noStrike">
                <a:solidFill>
                  <a:srgbClr val="000000"/>
                </a:solidFill>
                <a:latin typeface="Calibri"/>
                <a:ea typeface="Calibri"/>
                <a:cs typeface="Calibri"/>
                <a:sym typeface="Calibri"/>
              </a:rPr>
              <a:t>Figuras e Imagens:</a:t>
            </a:r>
            <a:endParaRPr/>
          </a:p>
          <a:p>
            <a:pPr indent="0" lvl="0" marL="0" marR="0" rtl="0" algn="l">
              <a:lnSpc>
                <a:spcPct val="100000"/>
              </a:lnSpc>
              <a:spcBef>
                <a:spcPts val="0"/>
              </a:spcBef>
              <a:spcAft>
                <a:spcPts val="0"/>
              </a:spcAft>
              <a:buClr>
                <a:srgbClr val="000000"/>
              </a:buClr>
              <a:buSzPts val="20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https://www.flaticon.com/br</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https://www.istockphoto.com/br</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https://raw.githubusercontent.com/zbtang/React-Native-ViewPager/HEAD/imgs/dotIndicator.gif</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https://storyset.com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93" name="Shape 393"/>
        <p:cNvGrpSpPr/>
        <p:nvPr/>
      </p:nvGrpSpPr>
      <p:grpSpPr>
        <a:xfrm>
          <a:off x="0" y="0"/>
          <a:ext cx="0" cy="0"/>
          <a:chOff x="0" y="0"/>
          <a:chExt cx="0" cy="0"/>
        </a:xfrm>
      </p:grpSpPr>
      <p:sp>
        <p:nvSpPr>
          <p:cNvPr id="394" name="Google Shape;394;p25"/>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95" name="Google Shape;395;p25"/>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96" name="Google Shape;396;p25"/>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97" name="Google Shape;397;p2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98" name="Google Shape;398;p25"/>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pic>
        <p:nvPicPr>
          <p:cNvPr descr="Ícone&#10;&#10;Descrição gerada automaticamente" id="399" name="Google Shape;399;p25"/>
          <p:cNvPicPr preferRelativeResize="0"/>
          <p:nvPr/>
        </p:nvPicPr>
        <p:blipFill rotWithShape="1">
          <a:blip r:embed="rId6">
            <a:alphaModFix/>
          </a:blip>
          <a:srcRect b="0" l="0" r="0" t="0"/>
          <a:stretch/>
        </p:blipFill>
        <p:spPr>
          <a:xfrm>
            <a:off x="3090700" y="189500"/>
            <a:ext cx="2754901" cy="2754901"/>
          </a:xfrm>
          <a:prstGeom prst="rect">
            <a:avLst/>
          </a:prstGeom>
          <a:noFill/>
          <a:ln>
            <a:noFill/>
          </a:ln>
          <a:effectLst>
            <a:outerShdw blurRad="57150" rotWithShape="0" algn="bl" dir="5400000" dist="19050">
              <a:srgbClr val="000000">
                <a:alpha val="49803"/>
              </a:srgbClr>
            </a:outerShdw>
          </a:effectLst>
        </p:spPr>
      </p:pic>
      <p:sp>
        <p:nvSpPr>
          <p:cNvPr id="400" name="Google Shape;400;p25"/>
          <p:cNvSpPr txBox="1"/>
          <p:nvPr/>
        </p:nvSpPr>
        <p:spPr>
          <a:xfrm>
            <a:off x="1004400" y="3036475"/>
            <a:ext cx="7135200" cy="13125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0" i="0" lang="pt-BR" sz="1500" u="none" cap="none" strike="noStrike">
                <a:solidFill>
                  <a:schemeClr val="lt1"/>
                </a:solidFill>
                <a:latin typeface="Arial"/>
                <a:ea typeface="Arial"/>
                <a:cs typeface="Arial"/>
                <a:sym typeface="Arial"/>
              </a:rPr>
              <a:t>O RCO+Aulas é um projeto da Secretaria de Estado da Educação do Paraná e está em constante revisão.  Todos os slides são de uso exclusivo dos professores da Rede Pública de Ensino, com a finalidade específica de aplicação em sala de aula, sendo totalmente vedada a publicização, reutilização, reprodução total ou parcial para quaisquer outros fins.</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404" name="Shape 404"/>
        <p:cNvGrpSpPr/>
        <p:nvPr/>
      </p:nvGrpSpPr>
      <p:grpSpPr>
        <a:xfrm>
          <a:off x="0" y="0"/>
          <a:ext cx="0" cy="0"/>
          <a:chOff x="0" y="0"/>
          <a:chExt cx="0" cy="0"/>
        </a:xfrm>
      </p:grpSpPr>
      <p:sp>
        <p:nvSpPr>
          <p:cNvPr id="405" name="Google Shape;405;p26"/>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406" name="Google Shape;406;p26"/>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407" name="Google Shape;407;p26"/>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408" name="Google Shape;408;p26"/>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409" name="Google Shape;409;p26"/>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410" name="Google Shape;410;p26"/>
          <p:cNvSpPr txBox="1"/>
          <p:nvPr/>
        </p:nvSpPr>
        <p:spPr>
          <a:xfrm>
            <a:off x="1106650" y="1373650"/>
            <a:ext cx="6845400" cy="2869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Esta publicação tem a cooperação entre a UNESCO e a Secretaria de Estado da Educação e do Esporte do Paraná no âmbito da parceria PRODOC 914BRZ1091, cujo objetivo é trazer soluções inovadoras de gestão da rede pública estadual de educação do Paraná para a melhoria da aprendizagem dos alunos. As indicações de nomes e a apresentação do material ao longo desta publicação não implicam a manifestação de qualquer opinião por parte da UNESCO a respeito da condição jurídica de qualquer país, território, cidade, região ou de suas autoridades, tampouco da delimitação de suas fronteiras ou limites As ideias e opiniões expressas nesta publicação são as dos autores e não refletem obrigatoriamente as da UNESCO nem comprometem a Organização.</a:t>
            </a:r>
            <a:endParaRPr b="0" i="0" sz="1400" u="none" cap="none" strike="noStrike">
              <a:solidFill>
                <a:schemeClr val="dk1"/>
              </a:solidFill>
              <a:latin typeface="Arial"/>
              <a:ea typeface="Arial"/>
              <a:cs typeface="Arial"/>
              <a:sym typeface="Arial"/>
            </a:endParaRPr>
          </a:p>
        </p:txBody>
      </p:sp>
      <p:sp>
        <p:nvSpPr>
          <p:cNvPr id="411" name="Google Shape;411;p26"/>
          <p:cNvSpPr txBox="1"/>
          <p:nvPr/>
        </p:nvSpPr>
        <p:spPr>
          <a:xfrm>
            <a:off x="2460550" y="837150"/>
            <a:ext cx="3945300" cy="46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Cooperação Técnica</a:t>
            </a:r>
            <a:endParaRPr b="1" i="0" sz="1800" u="none" cap="none" strike="noStrike">
              <a:solidFill>
                <a:schemeClr val="dk1"/>
              </a:solidFill>
              <a:latin typeface="Arial"/>
              <a:ea typeface="Arial"/>
              <a:cs typeface="Arial"/>
              <a:sym typeface="Arial"/>
            </a:endParaRPr>
          </a:p>
        </p:txBody>
      </p:sp>
      <p:pic>
        <p:nvPicPr>
          <p:cNvPr id="412" name="Google Shape;412;p26"/>
          <p:cNvPicPr preferRelativeResize="0"/>
          <p:nvPr/>
        </p:nvPicPr>
        <p:blipFill rotWithShape="1">
          <a:blip r:embed="rId6">
            <a:alphaModFix/>
          </a:blip>
          <a:srcRect b="31728" l="1738" r="2199" t="30933"/>
          <a:stretch/>
        </p:blipFill>
        <p:spPr>
          <a:xfrm>
            <a:off x="6196968" y="4054475"/>
            <a:ext cx="1755081" cy="379000"/>
          </a:xfrm>
          <a:prstGeom prst="rect">
            <a:avLst/>
          </a:prstGeom>
          <a:noFill/>
          <a:ln>
            <a:noFill/>
          </a:ln>
        </p:spPr>
      </p:pic>
      <p:pic>
        <p:nvPicPr>
          <p:cNvPr id="413" name="Google Shape;413;p26"/>
          <p:cNvPicPr preferRelativeResize="0"/>
          <p:nvPr/>
        </p:nvPicPr>
        <p:blipFill rotWithShape="1">
          <a:blip r:embed="rId7">
            <a:alphaModFix/>
          </a:blip>
          <a:srcRect b="0" l="0" r="0" t="0"/>
          <a:stretch/>
        </p:blipFill>
        <p:spPr>
          <a:xfrm>
            <a:off x="4884020" y="3624045"/>
            <a:ext cx="1239850" cy="12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71" name="Shape 71"/>
        <p:cNvGrpSpPr/>
        <p:nvPr/>
      </p:nvGrpSpPr>
      <p:grpSpPr>
        <a:xfrm>
          <a:off x="0" y="0"/>
          <a:ext cx="0" cy="0"/>
          <a:chOff x="0" y="0"/>
          <a:chExt cx="0" cy="0"/>
        </a:xfrm>
      </p:grpSpPr>
      <p:sp>
        <p:nvSpPr>
          <p:cNvPr id="72" name="Google Shape;72;p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73" name="Google Shape;73;p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74" name="Google Shape;74;p3"/>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75" name="Google Shape;75;p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sp>
        <p:nvSpPr>
          <p:cNvPr id="76" name="Google Shape;76;p3"/>
          <p:cNvSpPr txBox="1"/>
          <p:nvPr/>
        </p:nvSpPr>
        <p:spPr>
          <a:xfrm>
            <a:off x="215400" y="227859"/>
            <a:ext cx="45708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pt-BR" sz="3000" u="none" cap="none" strike="noStrike">
                <a:solidFill>
                  <a:srgbClr val="045967"/>
                </a:solidFill>
                <a:latin typeface="Calibri"/>
                <a:ea typeface="Calibri"/>
                <a:cs typeface="Calibri"/>
                <a:sym typeface="Calibri"/>
              </a:rPr>
              <a:t>Nesta aula, vamos:</a:t>
            </a:r>
            <a:endParaRPr b="0" i="0" sz="3000" u="none" cap="none" strike="noStrike">
              <a:solidFill>
                <a:srgbClr val="045967"/>
              </a:solidFill>
              <a:latin typeface="Calibri"/>
              <a:ea typeface="Calibri"/>
              <a:cs typeface="Calibri"/>
              <a:sym typeface="Calibri"/>
            </a:endParaRPr>
          </a:p>
        </p:txBody>
      </p:sp>
      <p:pic>
        <p:nvPicPr>
          <p:cNvPr descr="Ícone&#10;&#10;Descrição gerada automaticamente" id="77" name="Google Shape;77;p3"/>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78" name="Google Shape;78;p3"/>
          <p:cNvSpPr txBox="1"/>
          <p:nvPr/>
        </p:nvSpPr>
        <p:spPr>
          <a:xfrm>
            <a:off x="1644450" y="3360225"/>
            <a:ext cx="3944100" cy="1054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pt-BR" sz="1600" u="none" cap="none" strike="noStrike">
                <a:solidFill>
                  <a:srgbClr val="000000"/>
                </a:solidFill>
                <a:latin typeface="Calibri"/>
                <a:ea typeface="Calibri"/>
                <a:cs typeface="Calibri"/>
                <a:sym typeface="Calibri"/>
              </a:rPr>
              <a:t>Para um melhor aproveitamento de conteúdo você pode baixar o aplicativo da Alura para seu celular e acompanhar os materiais, clique nos respectivos links:</a:t>
            </a:r>
            <a:endParaRPr b="0" i="0" sz="1600" u="none" cap="none" strike="noStrike">
              <a:solidFill>
                <a:srgbClr val="000000"/>
              </a:solidFill>
              <a:latin typeface="Arial"/>
              <a:ea typeface="Arial"/>
              <a:cs typeface="Arial"/>
              <a:sym typeface="Arial"/>
            </a:endParaRPr>
          </a:p>
        </p:txBody>
      </p:sp>
      <p:pic>
        <p:nvPicPr>
          <p:cNvPr descr="Ícone&#10;&#10;Descrição gerada automaticamente" id="79" name="Google Shape;79;p3"/>
          <p:cNvPicPr preferRelativeResize="0"/>
          <p:nvPr/>
        </p:nvPicPr>
        <p:blipFill rotWithShape="1">
          <a:blip r:embed="rId6">
            <a:alphaModFix/>
          </a:blip>
          <a:srcRect b="0" l="0" r="0" t="0"/>
          <a:stretch/>
        </p:blipFill>
        <p:spPr>
          <a:xfrm>
            <a:off x="526647" y="3267739"/>
            <a:ext cx="1043616" cy="1043616"/>
          </a:xfrm>
          <a:prstGeom prst="rect">
            <a:avLst/>
          </a:prstGeom>
          <a:noFill/>
          <a:ln>
            <a:noFill/>
          </a:ln>
        </p:spPr>
      </p:pic>
      <p:sp>
        <p:nvSpPr>
          <p:cNvPr id="80" name="Google Shape;80;p3"/>
          <p:cNvSpPr txBox="1"/>
          <p:nvPr/>
        </p:nvSpPr>
        <p:spPr>
          <a:xfrm>
            <a:off x="5497970" y="4392619"/>
            <a:ext cx="13863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pt-BR" sz="1400" u="sng" cap="none" strike="noStrike">
                <a:solidFill>
                  <a:srgbClr val="000000"/>
                </a:solidFill>
                <a:latin typeface="Arial"/>
                <a:ea typeface="Arial"/>
                <a:cs typeface="Arial"/>
                <a:sym typeface="Arial"/>
                <a:hlinkClick r:id="rId7">
                  <a:extLst>
                    <a:ext uri="{A12FA001-AC4F-418D-AE19-62706E023703}">
                      <ahyp:hlinkClr val="tx"/>
                    </a:ext>
                  </a:extLst>
                </a:hlinkClick>
              </a:rPr>
              <a:t>Google Play</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7150514" y="4392619"/>
            <a:ext cx="13533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pt-BR" sz="1400" u="sng" cap="none" strike="noStrike">
                <a:solidFill>
                  <a:srgbClr val="000000"/>
                </a:solidFill>
                <a:latin typeface="Arial"/>
                <a:ea typeface="Arial"/>
                <a:cs typeface="Arial"/>
                <a:sym typeface="Arial"/>
                <a:hlinkClick r:id="rId8">
                  <a:extLst>
                    <a:ext uri="{A12FA001-AC4F-418D-AE19-62706E023703}">
                      <ahyp:hlinkClr val="tx"/>
                    </a:ext>
                  </a:extLst>
                </a:hlinkClick>
              </a:rPr>
              <a:t>App Store</a:t>
            </a:r>
            <a:endParaRPr b="0" i="0" sz="1400" u="none" cap="none" strike="noStrike">
              <a:solidFill>
                <a:srgbClr val="000000"/>
              </a:solidFill>
              <a:latin typeface="Arial"/>
              <a:ea typeface="Arial"/>
              <a:cs typeface="Arial"/>
              <a:sym typeface="Arial"/>
            </a:endParaRPr>
          </a:p>
        </p:txBody>
      </p:sp>
      <p:pic>
        <p:nvPicPr>
          <p:cNvPr id="82" name="Google Shape;82;p3"/>
          <p:cNvPicPr preferRelativeResize="0"/>
          <p:nvPr/>
        </p:nvPicPr>
        <p:blipFill rotWithShape="1">
          <a:blip r:embed="rId9">
            <a:alphaModFix/>
          </a:blip>
          <a:srcRect b="0" l="0" r="0" t="0"/>
          <a:stretch/>
        </p:blipFill>
        <p:spPr>
          <a:xfrm>
            <a:off x="5514506" y="3029550"/>
            <a:ext cx="1386226" cy="1369725"/>
          </a:xfrm>
          <a:prstGeom prst="rect">
            <a:avLst/>
          </a:prstGeom>
          <a:noFill/>
          <a:ln>
            <a:noFill/>
          </a:ln>
        </p:spPr>
      </p:pic>
      <p:pic>
        <p:nvPicPr>
          <p:cNvPr id="83" name="Google Shape;83;p3"/>
          <p:cNvPicPr preferRelativeResize="0"/>
          <p:nvPr/>
        </p:nvPicPr>
        <p:blipFill rotWithShape="1">
          <a:blip r:embed="rId10">
            <a:alphaModFix/>
          </a:blip>
          <a:srcRect b="0" l="0" r="0" t="0"/>
          <a:stretch/>
        </p:blipFill>
        <p:spPr>
          <a:xfrm>
            <a:off x="7133981" y="3021300"/>
            <a:ext cx="1386225" cy="1386225"/>
          </a:xfrm>
          <a:prstGeom prst="rect">
            <a:avLst/>
          </a:prstGeom>
          <a:noFill/>
          <a:ln>
            <a:noFill/>
          </a:ln>
        </p:spPr>
      </p:pic>
      <p:sp>
        <p:nvSpPr>
          <p:cNvPr id="84" name="Google Shape;84;p3"/>
          <p:cNvSpPr txBox="1"/>
          <p:nvPr/>
        </p:nvSpPr>
        <p:spPr>
          <a:xfrm>
            <a:off x="2532397" y="1087011"/>
            <a:ext cx="5803500" cy="1754700"/>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None/>
            </a:pPr>
            <a:r>
              <a:rPr b="1" lang="pt-BR" sz="2700">
                <a:solidFill>
                  <a:schemeClr val="dk1"/>
                </a:solidFill>
                <a:latin typeface="Calibri"/>
                <a:ea typeface="Calibri"/>
                <a:cs typeface="Calibri"/>
                <a:sym typeface="Calibri"/>
              </a:rPr>
              <a:t>Introdução de </a:t>
            </a:r>
            <a:r>
              <a:rPr b="1" i="0" lang="pt-BR" sz="2700" u="none" cap="none" strike="noStrike">
                <a:solidFill>
                  <a:schemeClr val="dk1"/>
                </a:solidFill>
                <a:latin typeface="Calibri"/>
                <a:ea typeface="Calibri"/>
                <a:cs typeface="Calibri"/>
                <a:sym typeface="Calibri"/>
              </a:rPr>
              <a:t>como compartilhar projetos de programação de maneira eficaz, utilizando ferramentas e técnicas modernas.</a:t>
            </a:r>
            <a:endParaRPr b="1" sz="1700"/>
          </a:p>
        </p:txBody>
      </p:sp>
      <p:pic>
        <p:nvPicPr>
          <p:cNvPr id="85" name="Google Shape;85;p3"/>
          <p:cNvPicPr preferRelativeResize="0"/>
          <p:nvPr/>
        </p:nvPicPr>
        <p:blipFill rotWithShape="1">
          <a:blip r:embed="rId11">
            <a:alphaModFix/>
          </a:blip>
          <a:srcRect b="11428" l="11225" r="11357" t="11559"/>
          <a:stretch/>
        </p:blipFill>
        <p:spPr>
          <a:xfrm>
            <a:off x="1040625" y="1125300"/>
            <a:ext cx="1491776" cy="148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89" name="Shape 89"/>
        <p:cNvGrpSpPr/>
        <p:nvPr/>
      </p:nvGrpSpPr>
      <p:grpSpPr>
        <a:xfrm>
          <a:off x="0" y="0"/>
          <a:ext cx="0" cy="0"/>
          <a:chOff x="0" y="0"/>
          <a:chExt cx="0" cy="0"/>
        </a:xfrm>
      </p:grpSpPr>
      <p:sp>
        <p:nvSpPr>
          <p:cNvPr id="90" name="Google Shape;90;p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91" name="Google Shape;91;p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92" name="Google Shape;92;p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93" name="Google Shape;93;p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94" name="Google Shape;94;p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95" name="Google Shape;95;p4"/>
          <p:cNvSpPr txBox="1"/>
          <p:nvPr/>
        </p:nvSpPr>
        <p:spPr>
          <a:xfrm>
            <a:off x="3184502" y="397457"/>
            <a:ext cx="45708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3000" u="none" cap="none" strike="noStrike">
                <a:solidFill>
                  <a:srgbClr val="045967"/>
                </a:solidFill>
                <a:latin typeface="Calibri"/>
                <a:ea typeface="Calibri"/>
                <a:cs typeface="Calibri"/>
                <a:sym typeface="Calibri"/>
              </a:rPr>
              <a:t>ATENÇÃO PROFESSOR!</a:t>
            </a:r>
            <a:endParaRPr b="0" i="0" sz="3000" u="none" cap="none" strike="noStrike">
              <a:solidFill>
                <a:srgbClr val="045967"/>
              </a:solidFill>
              <a:latin typeface="Calibri"/>
              <a:ea typeface="Calibri"/>
              <a:cs typeface="Calibri"/>
              <a:sym typeface="Calibri"/>
            </a:endParaRPr>
          </a:p>
        </p:txBody>
      </p:sp>
      <p:sp>
        <p:nvSpPr>
          <p:cNvPr id="96" name="Google Shape;96;p4"/>
          <p:cNvSpPr txBox="1"/>
          <p:nvPr/>
        </p:nvSpPr>
        <p:spPr>
          <a:xfrm>
            <a:off x="2270464" y="995789"/>
            <a:ext cx="6505200" cy="31476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 Material aqui apresentado, segue a análise do plano de curso contemplando os componentes curriculares e seus objetos de conhecimento, sendo assim, você tem liberdade para customizar o material conforme seu contexto para maior aproveitamento do conteúdo. Em caso de falta ou indisponibilidade de acesso à internet no local de aula, você poderá utilizar os seguintes artigos para criação de material complementar para auxiliar na aula:</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899999" marR="0" rtl="0" algn="just">
              <a:lnSpc>
                <a:spcPct val="100000"/>
              </a:lnSpc>
              <a:spcBef>
                <a:spcPts val="0"/>
              </a:spcBef>
              <a:spcAft>
                <a:spcPts val="0"/>
              </a:spcAft>
              <a:buClr>
                <a:srgbClr val="000000"/>
              </a:buClr>
              <a:buSzPts val="1800"/>
              <a:buFont typeface="Arial"/>
              <a:buNone/>
            </a:pPr>
            <a:r>
              <a:rPr b="0" i="0" lang="pt-BR" sz="1400" u="none" cap="none" strike="noStrike">
                <a:solidFill>
                  <a:schemeClr val="dk1"/>
                </a:solidFill>
                <a:latin typeface="Calibri"/>
                <a:ea typeface="Calibri"/>
                <a:cs typeface="Calibri"/>
                <a:sym typeface="Calibri"/>
              </a:rPr>
              <a:t>Leitura/Recursos Adicionais:</a:t>
            </a:r>
            <a:endParaRPr/>
          </a:p>
          <a:p>
            <a:pPr indent="0" lvl="0" marL="899999" marR="0" rtl="0" algn="just">
              <a:lnSpc>
                <a:spcPct val="100000"/>
              </a:lnSpc>
              <a:spcBef>
                <a:spcPts val="0"/>
              </a:spcBef>
              <a:spcAft>
                <a:spcPts val="0"/>
              </a:spcAft>
              <a:buClr>
                <a:srgbClr val="000000"/>
              </a:buClr>
              <a:buSzPts val="1800"/>
              <a:buFont typeface="Arial"/>
              <a:buNone/>
            </a:pPr>
            <a:r>
              <a:rPr b="0" i="0" lang="pt-BR" sz="1400" u="none" cap="none" strike="noStrike">
                <a:solidFill>
                  <a:schemeClr val="dk1"/>
                </a:solidFill>
                <a:latin typeface="Calibri"/>
                <a:ea typeface="Calibri"/>
                <a:cs typeface="Calibri"/>
                <a:sym typeface="Calibri"/>
              </a:rPr>
              <a:t>"Pro Git" de Scott Chacon e Ben Straub - Um guia completo sobre Git.</a:t>
            </a:r>
            <a:endParaRPr/>
          </a:p>
          <a:p>
            <a:pPr indent="0" lvl="0" marL="899999" marR="0" rtl="0" algn="just">
              <a:lnSpc>
                <a:spcPct val="100000"/>
              </a:lnSpc>
              <a:spcBef>
                <a:spcPts val="0"/>
              </a:spcBef>
              <a:spcAft>
                <a:spcPts val="0"/>
              </a:spcAft>
              <a:buClr>
                <a:srgbClr val="000000"/>
              </a:buClr>
              <a:buSzPts val="1800"/>
              <a:buFont typeface="Arial"/>
              <a:buNone/>
            </a:pPr>
            <a:r>
              <a:rPr b="0" i="0" lang="pt-BR" sz="1400" u="none" cap="none" strike="noStrike">
                <a:solidFill>
                  <a:schemeClr val="dk1"/>
                </a:solidFill>
                <a:latin typeface="Calibri"/>
                <a:ea typeface="Calibri"/>
                <a:cs typeface="Calibri"/>
                <a:sym typeface="Calibri"/>
              </a:rPr>
              <a:t>"Collaborative Development with GitHub" - Explorando colaboração e compartilhamento em projetos.</a:t>
            </a:r>
            <a:endParaRPr b="0" i="0" sz="1100" u="none" cap="none" strike="noStrike">
              <a:solidFill>
                <a:srgbClr val="000000"/>
              </a:solidFill>
              <a:latin typeface="Arial"/>
              <a:ea typeface="Arial"/>
              <a:cs typeface="Arial"/>
              <a:sym typeface="Arial"/>
            </a:endParaRPr>
          </a:p>
        </p:txBody>
      </p:sp>
      <p:pic>
        <p:nvPicPr>
          <p:cNvPr id="97" name="Google Shape;97;p4"/>
          <p:cNvPicPr preferRelativeResize="0"/>
          <p:nvPr/>
        </p:nvPicPr>
        <p:blipFill rotWithShape="1">
          <a:blip r:embed="rId6">
            <a:alphaModFix/>
          </a:blip>
          <a:srcRect b="0" l="0" r="0" t="0"/>
          <a:stretch/>
        </p:blipFill>
        <p:spPr>
          <a:xfrm>
            <a:off x="228600" y="1052231"/>
            <a:ext cx="2041864" cy="2041864"/>
          </a:xfrm>
          <a:prstGeom prst="rect">
            <a:avLst/>
          </a:prstGeom>
          <a:noFill/>
          <a:ln>
            <a:noFill/>
          </a:ln>
        </p:spPr>
      </p:pic>
      <p:pic>
        <p:nvPicPr>
          <p:cNvPr id="98" name="Google Shape;98;p4"/>
          <p:cNvPicPr preferRelativeResize="0"/>
          <p:nvPr/>
        </p:nvPicPr>
        <p:blipFill rotWithShape="1">
          <a:blip r:embed="rId7">
            <a:alphaModFix/>
          </a:blip>
          <a:srcRect b="0" l="0" r="0" t="0"/>
          <a:stretch/>
        </p:blipFill>
        <p:spPr>
          <a:xfrm>
            <a:off x="2354600" y="3212588"/>
            <a:ext cx="755549" cy="755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02" name="Shape 102"/>
        <p:cNvGrpSpPr/>
        <p:nvPr/>
      </p:nvGrpSpPr>
      <p:grpSpPr>
        <a:xfrm>
          <a:off x="0" y="0"/>
          <a:ext cx="0" cy="0"/>
          <a:chOff x="0" y="0"/>
          <a:chExt cx="0" cy="0"/>
        </a:xfrm>
      </p:grpSpPr>
      <p:sp>
        <p:nvSpPr>
          <p:cNvPr id="103" name="Google Shape;103;p5"/>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04" name="Google Shape;104;p5"/>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05" name="Google Shape;105;p5"/>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06" name="Google Shape;106;p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07" name="Google Shape;107;p5"/>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08" name="Google Shape;108;p5"/>
          <p:cNvSpPr txBox="1"/>
          <p:nvPr/>
        </p:nvSpPr>
        <p:spPr>
          <a:xfrm>
            <a:off x="226600" y="189500"/>
            <a:ext cx="8046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Para pensarmos juntos! </a:t>
            </a:r>
            <a:endParaRPr b="0" i="0" sz="3600" u="none" cap="none" strike="noStrike">
              <a:solidFill>
                <a:srgbClr val="045967"/>
              </a:solidFill>
              <a:latin typeface="Calibri"/>
              <a:ea typeface="Calibri"/>
              <a:cs typeface="Calibri"/>
              <a:sym typeface="Calibri"/>
            </a:endParaRPr>
          </a:p>
        </p:txBody>
      </p:sp>
      <p:sp>
        <p:nvSpPr>
          <p:cNvPr id="109" name="Google Shape;109;p5"/>
          <p:cNvSpPr txBox="1"/>
          <p:nvPr/>
        </p:nvSpPr>
        <p:spPr>
          <a:xfrm>
            <a:off x="1740400" y="2634150"/>
            <a:ext cx="7008300" cy="27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pt-BR" sz="2500" u="none" cap="none" strike="noStrike">
                <a:solidFill>
                  <a:srgbClr val="CC0000"/>
                </a:solidFill>
                <a:latin typeface="Calibri"/>
                <a:ea typeface="Calibri"/>
                <a:cs typeface="Calibri"/>
                <a:sym typeface="Calibri"/>
              </a:rPr>
              <a:t>Como </a:t>
            </a:r>
            <a:r>
              <a:rPr b="1" lang="pt-BR" sz="2500">
                <a:solidFill>
                  <a:srgbClr val="CC0000"/>
                </a:solidFill>
                <a:latin typeface="Calibri"/>
                <a:ea typeface="Calibri"/>
                <a:cs typeface="Calibri"/>
                <a:sym typeface="Calibri"/>
              </a:rPr>
              <a:t>Marcos</a:t>
            </a:r>
            <a:r>
              <a:rPr b="1" i="0" lang="pt-BR" sz="2500" u="none" cap="none" strike="noStrike">
                <a:solidFill>
                  <a:srgbClr val="CC0000"/>
                </a:solidFill>
                <a:latin typeface="Calibri"/>
                <a:ea typeface="Calibri"/>
                <a:cs typeface="Calibri"/>
                <a:sym typeface="Calibri"/>
              </a:rPr>
              <a:t> pode compartilhar seu trabalho de forma eficiente, garantindo que sua equipe possa acessar, entender e contribuir para o projeto?</a:t>
            </a:r>
            <a:endParaRPr b="1" i="0" sz="2500" u="none" cap="none" strike="noStrike">
              <a:solidFill>
                <a:srgbClr val="CC0000"/>
              </a:solidFill>
              <a:latin typeface="Calibri"/>
              <a:ea typeface="Calibri"/>
              <a:cs typeface="Calibri"/>
              <a:sym typeface="Calibri"/>
            </a:endParaRPr>
          </a:p>
        </p:txBody>
      </p:sp>
      <p:sp>
        <p:nvSpPr>
          <p:cNvPr id="110" name="Google Shape;110;p5"/>
          <p:cNvSpPr txBox="1"/>
          <p:nvPr/>
        </p:nvSpPr>
        <p:spPr>
          <a:xfrm>
            <a:off x="226600" y="899625"/>
            <a:ext cx="4921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solidFill>
                  <a:schemeClr val="dk1"/>
                </a:solidFill>
                <a:latin typeface="Calibri"/>
                <a:ea typeface="Calibri"/>
                <a:cs typeface="Calibri"/>
                <a:sym typeface="Calibri"/>
              </a:rPr>
              <a:t>Imagine que Marcos, um desenvolvedor júnior, acaba de finalizar seu primeiro projeto significativo!</a:t>
            </a:r>
            <a:endParaRPr b="1" sz="1600"/>
          </a:p>
        </p:txBody>
      </p:sp>
      <p:sp>
        <p:nvSpPr>
          <p:cNvPr id="111" name="Google Shape;111;p5"/>
          <p:cNvSpPr txBox="1"/>
          <p:nvPr/>
        </p:nvSpPr>
        <p:spPr>
          <a:xfrm>
            <a:off x="5388350" y="745725"/>
            <a:ext cx="3429300" cy="16623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dk1"/>
                </a:solidFill>
                <a:latin typeface="Calibri"/>
                <a:ea typeface="Calibri"/>
                <a:cs typeface="Calibri"/>
                <a:sym typeface="Calibri"/>
              </a:rPr>
              <a:t>Ele precisa compartilhá-lo com sua equipe, mas tem dúvidas sobre a melhor forma de fazer isso…</a:t>
            </a:r>
            <a:endParaRPr sz="1600"/>
          </a:p>
        </p:txBody>
      </p:sp>
      <p:pic>
        <p:nvPicPr>
          <p:cNvPr id="112" name="Google Shape;112;p5"/>
          <p:cNvPicPr preferRelativeResize="0"/>
          <p:nvPr/>
        </p:nvPicPr>
        <p:blipFill>
          <a:blip r:embed="rId6">
            <a:alphaModFix/>
          </a:blip>
          <a:stretch>
            <a:fillRect/>
          </a:stretch>
        </p:blipFill>
        <p:spPr>
          <a:xfrm>
            <a:off x="109800" y="2361425"/>
            <a:ext cx="1885500" cy="1885500"/>
          </a:xfrm>
          <a:prstGeom prst="rect">
            <a:avLst/>
          </a:prstGeom>
          <a:noFill/>
          <a:ln>
            <a:noFill/>
          </a:ln>
        </p:spPr>
      </p:pic>
      <p:pic>
        <p:nvPicPr>
          <p:cNvPr id="113" name="Google Shape;113;p5"/>
          <p:cNvPicPr preferRelativeResize="0"/>
          <p:nvPr/>
        </p:nvPicPr>
        <p:blipFill rotWithShape="1">
          <a:blip r:embed="rId7">
            <a:alphaModFix/>
          </a:blip>
          <a:srcRect b="0" l="0" r="0" t="0"/>
          <a:stretch/>
        </p:blipFill>
        <p:spPr>
          <a:xfrm>
            <a:off x="1920888" y="4004150"/>
            <a:ext cx="776025" cy="772119"/>
          </a:xfrm>
          <a:prstGeom prst="rect">
            <a:avLst/>
          </a:prstGeom>
          <a:noFill/>
          <a:ln>
            <a:noFill/>
          </a:ln>
        </p:spPr>
      </p:pic>
      <p:sp>
        <p:nvSpPr>
          <p:cNvPr id="114" name="Google Shape;114;p5"/>
          <p:cNvSpPr txBox="1"/>
          <p:nvPr/>
        </p:nvSpPr>
        <p:spPr>
          <a:xfrm>
            <a:off x="2696913" y="4268375"/>
            <a:ext cx="7852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pt-BR" sz="2100" u="none" cap="none" strike="noStrike">
                <a:solidFill>
                  <a:srgbClr val="004AAD"/>
                </a:solidFill>
                <a:latin typeface="Arial"/>
                <a:ea typeface="Arial"/>
                <a:cs typeface="Arial"/>
                <a:sym typeface="Arial"/>
              </a:rPr>
              <a:t>Registre a sua resposta e compartilhe!</a:t>
            </a:r>
            <a:endParaRPr b="1" i="0" sz="2100" u="none" cap="none" strike="noStrike">
              <a:solidFill>
                <a:srgbClr val="004AAD"/>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18" name="Shape 118"/>
        <p:cNvGrpSpPr/>
        <p:nvPr/>
      </p:nvGrpSpPr>
      <p:grpSpPr>
        <a:xfrm>
          <a:off x="0" y="0"/>
          <a:ext cx="0" cy="0"/>
          <a:chOff x="0" y="0"/>
          <a:chExt cx="0" cy="0"/>
        </a:xfrm>
      </p:grpSpPr>
      <p:sp>
        <p:nvSpPr>
          <p:cNvPr id="119" name="Google Shape;119;p6"/>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20" name="Google Shape;120;p6"/>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21" name="Google Shape;121;p6"/>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22" name="Google Shape;122;p6"/>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23" name="Google Shape;123;p6"/>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24" name="Google Shape;124;p6"/>
          <p:cNvSpPr txBox="1"/>
          <p:nvPr/>
        </p:nvSpPr>
        <p:spPr>
          <a:xfrm>
            <a:off x="228900" y="220745"/>
            <a:ext cx="6094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4400" u="none" cap="none" strike="noStrike">
                <a:solidFill>
                  <a:srgbClr val="045967"/>
                </a:solidFill>
                <a:latin typeface="Calibri"/>
                <a:ea typeface="Calibri"/>
                <a:cs typeface="Calibri"/>
                <a:sym typeface="Calibri"/>
              </a:rPr>
              <a:t>Resposta</a:t>
            </a:r>
            <a:r>
              <a:rPr b="1" lang="pt-BR" sz="4400">
                <a:solidFill>
                  <a:srgbClr val="045967"/>
                </a:solidFill>
                <a:latin typeface="Calibri"/>
                <a:ea typeface="Calibri"/>
                <a:cs typeface="Calibri"/>
                <a:sym typeface="Calibri"/>
              </a:rPr>
              <a:t>!</a:t>
            </a:r>
            <a:endParaRPr b="0" i="0" sz="4400" u="none" cap="none" strike="noStrike">
              <a:solidFill>
                <a:srgbClr val="045967"/>
              </a:solidFill>
              <a:latin typeface="Calibri"/>
              <a:ea typeface="Calibri"/>
              <a:cs typeface="Calibri"/>
              <a:sym typeface="Calibri"/>
            </a:endParaRPr>
          </a:p>
        </p:txBody>
      </p:sp>
      <p:sp>
        <p:nvSpPr>
          <p:cNvPr id="125" name="Google Shape;125;p6"/>
          <p:cNvSpPr txBox="1"/>
          <p:nvPr/>
        </p:nvSpPr>
        <p:spPr>
          <a:xfrm>
            <a:off x="287475" y="1213550"/>
            <a:ext cx="4699200" cy="240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3600" u="none" cap="none" strike="noStrike">
                <a:solidFill>
                  <a:schemeClr val="dk1"/>
                </a:solidFill>
                <a:latin typeface="Calibri"/>
                <a:ea typeface="Calibri"/>
                <a:cs typeface="Calibri"/>
                <a:sym typeface="Calibri"/>
              </a:rPr>
              <a:t>Utilizando ferramentas e repositórios de compartilhamento como </a:t>
            </a:r>
            <a:r>
              <a:rPr i="1" lang="pt-BR" sz="3600">
                <a:solidFill>
                  <a:schemeClr val="dk1"/>
                </a:solidFill>
                <a:latin typeface="Calibri"/>
                <a:ea typeface="Calibri"/>
                <a:cs typeface="Calibri"/>
                <a:sym typeface="Calibri"/>
              </a:rPr>
              <a:t>G</a:t>
            </a:r>
            <a:r>
              <a:rPr b="0" i="1" lang="pt-BR" sz="3600" u="none" cap="none" strike="noStrike">
                <a:solidFill>
                  <a:schemeClr val="dk1"/>
                </a:solidFill>
                <a:latin typeface="Calibri"/>
                <a:ea typeface="Calibri"/>
                <a:cs typeface="Calibri"/>
                <a:sym typeface="Calibri"/>
              </a:rPr>
              <a:t>ithub</a:t>
            </a:r>
            <a:r>
              <a:rPr b="0" i="0" lang="pt-BR" sz="3600" u="none" cap="none" strike="noStrike">
                <a:solidFill>
                  <a:schemeClr val="dk1"/>
                </a:solidFill>
                <a:latin typeface="Calibri"/>
                <a:ea typeface="Calibri"/>
                <a:cs typeface="Calibri"/>
                <a:sym typeface="Calibri"/>
              </a:rPr>
              <a:t> por exemplo.</a:t>
            </a:r>
            <a:endParaRPr b="1" i="0" sz="3600" u="none" cap="none" strike="noStrike">
              <a:solidFill>
                <a:schemeClr val="dk1"/>
              </a:solidFill>
              <a:latin typeface="Calibri"/>
              <a:ea typeface="Calibri"/>
              <a:cs typeface="Calibri"/>
              <a:sym typeface="Calibri"/>
            </a:endParaRPr>
          </a:p>
        </p:txBody>
      </p:sp>
      <p:pic>
        <p:nvPicPr>
          <p:cNvPr id="126" name="Google Shape;126;p6"/>
          <p:cNvPicPr preferRelativeResize="0"/>
          <p:nvPr/>
        </p:nvPicPr>
        <p:blipFill>
          <a:blip r:embed="rId6">
            <a:alphaModFix/>
          </a:blip>
          <a:stretch>
            <a:fillRect/>
          </a:stretch>
        </p:blipFill>
        <p:spPr>
          <a:xfrm>
            <a:off x="4919700" y="895075"/>
            <a:ext cx="3353498" cy="335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30" name="Shape 130"/>
        <p:cNvGrpSpPr/>
        <p:nvPr/>
      </p:nvGrpSpPr>
      <p:grpSpPr>
        <a:xfrm>
          <a:off x="0" y="0"/>
          <a:ext cx="0" cy="0"/>
          <a:chOff x="0" y="0"/>
          <a:chExt cx="0" cy="0"/>
        </a:xfrm>
      </p:grpSpPr>
      <p:sp>
        <p:nvSpPr>
          <p:cNvPr id="131" name="Google Shape;131;p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32" name="Google Shape;132;p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33" name="Google Shape;133;p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34" name="Google Shape;134;p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35" name="Google Shape;135;p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36" name="Google Shape;136;p7"/>
          <p:cNvSpPr txBox="1"/>
          <p:nvPr/>
        </p:nvSpPr>
        <p:spPr>
          <a:xfrm>
            <a:off x="236675" y="189495"/>
            <a:ext cx="8288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Compartilhamento de Projetos</a:t>
            </a:r>
            <a:endParaRPr b="0" i="0" sz="3600" u="none" cap="none" strike="noStrike">
              <a:solidFill>
                <a:srgbClr val="045967"/>
              </a:solidFill>
              <a:latin typeface="Calibri"/>
              <a:ea typeface="Calibri"/>
              <a:cs typeface="Calibri"/>
              <a:sym typeface="Calibri"/>
            </a:endParaRPr>
          </a:p>
        </p:txBody>
      </p:sp>
      <p:sp>
        <p:nvSpPr>
          <p:cNvPr id="137" name="Google Shape;137;p7"/>
          <p:cNvSpPr txBox="1"/>
          <p:nvPr/>
        </p:nvSpPr>
        <p:spPr>
          <a:xfrm>
            <a:off x="3326750" y="2124525"/>
            <a:ext cx="5484300" cy="25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400" u="none" cap="none" strike="noStrike">
                <a:solidFill>
                  <a:schemeClr val="dk1"/>
                </a:solidFill>
                <a:latin typeface="Calibri"/>
                <a:ea typeface="Calibri"/>
                <a:cs typeface="Calibri"/>
                <a:sym typeface="Calibri"/>
              </a:rPr>
              <a:t>Facilita a </a:t>
            </a:r>
            <a:r>
              <a:rPr b="1" i="0" lang="pt-BR" sz="2400" u="none" cap="none" strike="noStrike">
                <a:solidFill>
                  <a:schemeClr val="dk1"/>
                </a:solidFill>
                <a:latin typeface="Calibri"/>
                <a:ea typeface="Calibri"/>
                <a:cs typeface="Calibri"/>
                <a:sym typeface="Calibri"/>
              </a:rPr>
              <a:t>integração</a:t>
            </a:r>
            <a:r>
              <a:rPr b="0" i="0" lang="pt-BR" sz="2400" u="none" cap="none" strike="noStrike">
                <a:solidFill>
                  <a:schemeClr val="dk1"/>
                </a:solidFill>
                <a:latin typeface="Calibri"/>
                <a:ea typeface="Calibri"/>
                <a:cs typeface="Calibri"/>
                <a:sym typeface="Calibri"/>
              </a:rPr>
              <a:t> de contribuições diversas, promove a </a:t>
            </a:r>
            <a:r>
              <a:rPr b="1" i="0" lang="pt-BR" sz="2400" u="none" cap="none" strike="noStrike">
                <a:solidFill>
                  <a:schemeClr val="dk1"/>
                </a:solidFill>
                <a:latin typeface="Calibri"/>
                <a:ea typeface="Calibri"/>
                <a:cs typeface="Calibri"/>
                <a:sym typeface="Calibri"/>
              </a:rPr>
              <a:t>revisão</a:t>
            </a:r>
            <a:r>
              <a:rPr b="0" i="0" lang="pt-BR" sz="2400" u="none" cap="none" strike="noStrike">
                <a:solidFill>
                  <a:schemeClr val="dk1"/>
                </a:solidFill>
                <a:latin typeface="Calibri"/>
                <a:ea typeface="Calibri"/>
                <a:cs typeface="Calibri"/>
                <a:sym typeface="Calibri"/>
              </a:rPr>
              <a:t> de código entre pares e permite que equipes mantenham um </a:t>
            </a:r>
            <a:r>
              <a:rPr b="1" i="0" lang="pt-BR" sz="2400" u="none" cap="none" strike="noStrike">
                <a:solidFill>
                  <a:schemeClr val="dk1"/>
                </a:solidFill>
                <a:latin typeface="Calibri"/>
                <a:ea typeface="Calibri"/>
                <a:cs typeface="Calibri"/>
                <a:sym typeface="Calibri"/>
              </a:rPr>
              <a:t>histórico</a:t>
            </a:r>
            <a:r>
              <a:rPr b="0" i="0" lang="pt-BR" sz="2400" u="none" cap="none" strike="noStrike">
                <a:solidFill>
                  <a:schemeClr val="dk1"/>
                </a:solidFill>
                <a:latin typeface="Calibri"/>
                <a:ea typeface="Calibri"/>
                <a:cs typeface="Calibri"/>
                <a:sym typeface="Calibri"/>
              </a:rPr>
              <a:t> coerente das mudanças feitas, vital para o acompanhamento do progresso e para a </a:t>
            </a:r>
            <a:r>
              <a:rPr b="1" i="0" lang="pt-BR" sz="2400" u="none" cap="none" strike="noStrike">
                <a:solidFill>
                  <a:schemeClr val="dk1"/>
                </a:solidFill>
                <a:latin typeface="Calibri"/>
                <a:ea typeface="Calibri"/>
                <a:cs typeface="Calibri"/>
                <a:sym typeface="Calibri"/>
              </a:rPr>
              <a:t>resolução</a:t>
            </a:r>
            <a:r>
              <a:rPr b="0" i="0" lang="pt-BR" sz="2400" u="none" cap="none" strike="noStrike">
                <a:solidFill>
                  <a:schemeClr val="dk1"/>
                </a:solidFill>
                <a:latin typeface="Calibri"/>
                <a:ea typeface="Calibri"/>
                <a:cs typeface="Calibri"/>
                <a:sym typeface="Calibri"/>
              </a:rPr>
              <a:t> de conflitos.</a:t>
            </a:r>
            <a:endParaRPr b="1" i="0" sz="2400" u="none" cap="none" strike="noStrike">
              <a:solidFill>
                <a:schemeClr val="dk1"/>
              </a:solidFill>
              <a:latin typeface="Calibri"/>
              <a:ea typeface="Calibri"/>
              <a:cs typeface="Calibri"/>
              <a:sym typeface="Calibri"/>
            </a:endParaRPr>
          </a:p>
        </p:txBody>
      </p:sp>
      <p:pic>
        <p:nvPicPr>
          <p:cNvPr id="138" name="Google Shape;138;p7"/>
          <p:cNvPicPr preferRelativeResize="0"/>
          <p:nvPr/>
        </p:nvPicPr>
        <p:blipFill>
          <a:blip r:embed="rId6">
            <a:alphaModFix/>
          </a:blip>
          <a:stretch>
            <a:fillRect/>
          </a:stretch>
        </p:blipFill>
        <p:spPr>
          <a:xfrm>
            <a:off x="972375" y="2289850"/>
            <a:ext cx="2354375" cy="2354375"/>
          </a:xfrm>
          <a:prstGeom prst="rect">
            <a:avLst/>
          </a:prstGeom>
          <a:noFill/>
          <a:ln>
            <a:noFill/>
          </a:ln>
        </p:spPr>
      </p:pic>
      <p:sp>
        <p:nvSpPr>
          <p:cNvPr id="139" name="Google Shape;139;p7"/>
          <p:cNvSpPr txBox="1"/>
          <p:nvPr/>
        </p:nvSpPr>
        <p:spPr>
          <a:xfrm>
            <a:off x="109800" y="912200"/>
            <a:ext cx="8924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800">
                <a:solidFill>
                  <a:schemeClr val="dk1"/>
                </a:solidFill>
                <a:latin typeface="Calibri"/>
                <a:ea typeface="Calibri"/>
                <a:cs typeface="Calibri"/>
                <a:sym typeface="Calibri"/>
              </a:rPr>
              <a:t>Compartilhar projetos em ambientes de desenvolvimento colaborativo é vital!</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43" name="Shape 143"/>
        <p:cNvGrpSpPr/>
        <p:nvPr/>
      </p:nvGrpSpPr>
      <p:grpSpPr>
        <a:xfrm>
          <a:off x="0" y="0"/>
          <a:ext cx="0" cy="0"/>
          <a:chOff x="0" y="0"/>
          <a:chExt cx="0" cy="0"/>
        </a:xfrm>
      </p:grpSpPr>
      <p:sp>
        <p:nvSpPr>
          <p:cNvPr id="144" name="Google Shape;144;p8"/>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45" name="Google Shape;145;p8"/>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46" name="Google Shape;146;p8"/>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47" name="Google Shape;147;p8"/>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48" name="Google Shape;148;p8"/>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49" name="Google Shape;149;p8"/>
          <p:cNvSpPr txBox="1"/>
          <p:nvPr/>
        </p:nvSpPr>
        <p:spPr>
          <a:xfrm>
            <a:off x="233675" y="2478500"/>
            <a:ext cx="8646000" cy="237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pt-BR" sz="2700" u="none" cap="none" strike="noStrike">
                <a:solidFill>
                  <a:schemeClr val="dk1"/>
                </a:solidFill>
                <a:latin typeface="Calibri"/>
                <a:ea typeface="Calibri"/>
                <a:cs typeface="Calibri"/>
                <a:sym typeface="Calibri"/>
              </a:rPr>
              <a:t>Ele permite a vários desenvolvedores trabalharem no mesmo projeto sem conflitos, mantendo um histórico detalhado de cada mudança feita, facilitando a reversão para versões anteriores, se necessário.</a:t>
            </a:r>
            <a:endParaRPr b="1" i="0" sz="2700" u="none" cap="none" strike="noStrike">
              <a:solidFill>
                <a:schemeClr val="dk1"/>
              </a:solidFill>
              <a:latin typeface="Calibri"/>
              <a:ea typeface="Calibri"/>
              <a:cs typeface="Calibri"/>
              <a:sym typeface="Calibri"/>
            </a:endParaRPr>
          </a:p>
        </p:txBody>
      </p:sp>
      <p:pic>
        <p:nvPicPr>
          <p:cNvPr id="150" name="Google Shape;150;p8"/>
          <p:cNvPicPr preferRelativeResize="0"/>
          <p:nvPr/>
        </p:nvPicPr>
        <p:blipFill>
          <a:blip r:embed="rId6">
            <a:alphaModFix/>
          </a:blip>
          <a:stretch>
            <a:fillRect/>
          </a:stretch>
        </p:blipFill>
        <p:spPr>
          <a:xfrm>
            <a:off x="109800" y="322875"/>
            <a:ext cx="4058100" cy="1859950"/>
          </a:xfrm>
          <a:prstGeom prst="rect">
            <a:avLst/>
          </a:prstGeom>
          <a:noFill/>
          <a:ln>
            <a:noFill/>
          </a:ln>
        </p:spPr>
      </p:pic>
      <p:sp>
        <p:nvSpPr>
          <p:cNvPr id="151" name="Google Shape;151;p8"/>
          <p:cNvSpPr txBox="1"/>
          <p:nvPr/>
        </p:nvSpPr>
        <p:spPr>
          <a:xfrm>
            <a:off x="4259375" y="236900"/>
            <a:ext cx="43338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dk1"/>
                </a:solidFill>
                <a:latin typeface="Calibri"/>
                <a:ea typeface="Calibri"/>
                <a:cs typeface="Calibri"/>
                <a:sym typeface="Calibri"/>
              </a:rPr>
              <a:t>O </a:t>
            </a:r>
            <a:r>
              <a:rPr b="1" lang="pt-BR" sz="2400">
                <a:solidFill>
                  <a:schemeClr val="dk1"/>
                </a:solidFill>
                <a:latin typeface="Calibri"/>
                <a:ea typeface="Calibri"/>
                <a:cs typeface="Calibri"/>
                <a:sym typeface="Calibri"/>
              </a:rPr>
              <a:t>Git</a:t>
            </a:r>
            <a:r>
              <a:rPr lang="pt-BR" sz="2400">
                <a:solidFill>
                  <a:schemeClr val="dk1"/>
                </a:solidFill>
                <a:latin typeface="Calibri"/>
                <a:ea typeface="Calibri"/>
                <a:cs typeface="Calibri"/>
                <a:sym typeface="Calibri"/>
              </a:rPr>
              <a:t> é uma ferramenta de</a:t>
            </a:r>
            <a:r>
              <a:rPr b="1" lang="pt-BR" sz="2400">
                <a:solidFill>
                  <a:schemeClr val="dk1"/>
                </a:solidFill>
                <a:latin typeface="Calibri"/>
                <a:ea typeface="Calibri"/>
                <a:cs typeface="Calibri"/>
                <a:sym typeface="Calibri"/>
              </a:rPr>
              <a:t> controle</a:t>
            </a:r>
            <a:r>
              <a:rPr lang="pt-BR" sz="2400">
                <a:solidFill>
                  <a:schemeClr val="dk1"/>
                </a:solidFill>
                <a:latin typeface="Calibri"/>
                <a:ea typeface="Calibri"/>
                <a:cs typeface="Calibri"/>
                <a:sym typeface="Calibri"/>
              </a:rPr>
              <a:t> de versão distribuída, essencial para </a:t>
            </a:r>
            <a:r>
              <a:rPr b="1" lang="pt-BR" sz="2400">
                <a:solidFill>
                  <a:schemeClr val="dk1"/>
                </a:solidFill>
                <a:latin typeface="Calibri"/>
                <a:ea typeface="Calibri"/>
                <a:cs typeface="Calibri"/>
                <a:sym typeface="Calibri"/>
              </a:rPr>
              <a:t>gerenciar</a:t>
            </a:r>
            <a:r>
              <a:rPr lang="pt-BR" sz="2400">
                <a:solidFill>
                  <a:schemeClr val="dk1"/>
                </a:solidFill>
                <a:latin typeface="Calibri"/>
                <a:ea typeface="Calibri"/>
                <a:cs typeface="Calibri"/>
                <a:sym typeface="Calibri"/>
              </a:rPr>
              <a:t> e </a:t>
            </a:r>
            <a:r>
              <a:rPr b="1" lang="pt-BR" sz="2400">
                <a:solidFill>
                  <a:schemeClr val="dk1"/>
                </a:solidFill>
                <a:latin typeface="Calibri"/>
                <a:ea typeface="Calibri"/>
                <a:cs typeface="Calibri"/>
                <a:sym typeface="Calibri"/>
              </a:rPr>
              <a:t>registrar</a:t>
            </a:r>
            <a:r>
              <a:rPr lang="pt-BR" sz="2400">
                <a:solidFill>
                  <a:schemeClr val="dk1"/>
                </a:solidFill>
                <a:latin typeface="Calibri"/>
                <a:ea typeface="Calibri"/>
                <a:cs typeface="Calibri"/>
                <a:sym typeface="Calibri"/>
              </a:rPr>
              <a:t> alterações em arquivos de projeto.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55" name="Shape 155"/>
        <p:cNvGrpSpPr/>
        <p:nvPr/>
      </p:nvGrpSpPr>
      <p:grpSpPr>
        <a:xfrm>
          <a:off x="0" y="0"/>
          <a:ext cx="0" cy="0"/>
          <a:chOff x="0" y="0"/>
          <a:chExt cx="0" cy="0"/>
        </a:xfrm>
      </p:grpSpPr>
      <p:sp>
        <p:nvSpPr>
          <p:cNvPr id="156" name="Google Shape;156;p9"/>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57" name="Google Shape;157;p9"/>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58" name="Google Shape;158;p9"/>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59" name="Google Shape;159;p9"/>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60" name="Google Shape;160;p9"/>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61" name="Google Shape;161;p9"/>
          <p:cNvSpPr txBox="1"/>
          <p:nvPr/>
        </p:nvSpPr>
        <p:spPr>
          <a:xfrm>
            <a:off x="197799" y="150820"/>
            <a:ext cx="8121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Hospedagem de Código</a:t>
            </a:r>
            <a:endParaRPr b="0" i="0" sz="3600" u="none" cap="none" strike="noStrike">
              <a:solidFill>
                <a:srgbClr val="045967"/>
              </a:solidFill>
              <a:latin typeface="Calibri"/>
              <a:ea typeface="Calibri"/>
              <a:cs typeface="Calibri"/>
              <a:sym typeface="Calibri"/>
            </a:endParaRPr>
          </a:p>
        </p:txBody>
      </p:sp>
      <p:sp>
        <p:nvSpPr>
          <p:cNvPr id="162" name="Google Shape;162;p9"/>
          <p:cNvSpPr txBox="1"/>
          <p:nvPr/>
        </p:nvSpPr>
        <p:spPr>
          <a:xfrm>
            <a:off x="1671975" y="1102213"/>
            <a:ext cx="5083500" cy="313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400" u="none" cap="none" strike="noStrike">
                <a:solidFill>
                  <a:schemeClr val="dk1"/>
                </a:solidFill>
                <a:latin typeface="Calibri"/>
                <a:ea typeface="Calibri"/>
                <a:cs typeface="Calibri"/>
                <a:sym typeface="Calibri"/>
              </a:rPr>
              <a:t>Plataformas como </a:t>
            </a:r>
            <a:r>
              <a:rPr b="1" i="1" lang="pt-BR" sz="2400" u="none" cap="none" strike="noStrike">
                <a:solidFill>
                  <a:schemeClr val="dk1"/>
                </a:solidFill>
                <a:latin typeface="Calibri"/>
                <a:ea typeface="Calibri"/>
                <a:cs typeface="Calibri"/>
                <a:sym typeface="Calibri"/>
              </a:rPr>
              <a:t>GitHub</a:t>
            </a:r>
            <a:r>
              <a:rPr b="0" i="0" lang="pt-BR" sz="2400" u="none" cap="none" strike="noStrike">
                <a:solidFill>
                  <a:schemeClr val="dk1"/>
                </a:solidFill>
                <a:latin typeface="Calibri"/>
                <a:ea typeface="Calibri"/>
                <a:cs typeface="Calibri"/>
                <a:sym typeface="Calibri"/>
              </a:rPr>
              <a:t>, </a:t>
            </a:r>
            <a:r>
              <a:rPr b="1" i="1" lang="pt-BR" sz="2400" u="none" cap="none" strike="noStrike">
                <a:solidFill>
                  <a:schemeClr val="dk1"/>
                </a:solidFill>
                <a:latin typeface="Calibri"/>
                <a:ea typeface="Calibri"/>
                <a:cs typeface="Calibri"/>
                <a:sym typeface="Calibri"/>
              </a:rPr>
              <a:t>GitLab</a:t>
            </a:r>
            <a:r>
              <a:rPr b="0" i="0" lang="pt-BR" sz="2400" u="none" cap="none" strike="noStrike">
                <a:solidFill>
                  <a:schemeClr val="dk1"/>
                </a:solidFill>
                <a:latin typeface="Calibri"/>
                <a:ea typeface="Calibri"/>
                <a:cs typeface="Calibri"/>
                <a:sym typeface="Calibri"/>
              </a:rPr>
              <a:t> e </a:t>
            </a:r>
            <a:r>
              <a:rPr b="1" i="1" lang="pt-BR" sz="2400" u="none" cap="none" strike="noStrike">
                <a:solidFill>
                  <a:schemeClr val="dk1"/>
                </a:solidFill>
                <a:latin typeface="Calibri"/>
                <a:ea typeface="Calibri"/>
                <a:cs typeface="Calibri"/>
                <a:sym typeface="Calibri"/>
              </a:rPr>
              <a:t>Bitbucket</a:t>
            </a:r>
            <a:r>
              <a:rPr b="0" i="0" lang="pt-BR" sz="2400" u="none" cap="none" strike="noStrike">
                <a:solidFill>
                  <a:schemeClr val="dk1"/>
                </a:solidFill>
                <a:latin typeface="Calibri"/>
                <a:ea typeface="Calibri"/>
                <a:cs typeface="Calibri"/>
                <a:sym typeface="Calibri"/>
              </a:rPr>
              <a:t> desempenham um papel </a:t>
            </a:r>
            <a:r>
              <a:rPr lang="pt-BR" sz="2400">
                <a:solidFill>
                  <a:schemeClr val="dk1"/>
                </a:solidFill>
                <a:latin typeface="Calibri"/>
                <a:ea typeface="Calibri"/>
                <a:cs typeface="Calibri"/>
                <a:sym typeface="Calibri"/>
              </a:rPr>
              <a:t>importante</a:t>
            </a:r>
            <a:r>
              <a:rPr b="0" i="0" lang="pt-BR" sz="2400" u="none" cap="none" strike="noStrike">
                <a:solidFill>
                  <a:schemeClr val="dk1"/>
                </a:solidFill>
                <a:latin typeface="Calibri"/>
                <a:ea typeface="Calibri"/>
                <a:cs typeface="Calibri"/>
                <a:sym typeface="Calibri"/>
              </a:rPr>
              <a:t>l no </a:t>
            </a:r>
            <a:r>
              <a:rPr b="1" i="0" lang="pt-BR" sz="2400" u="none" cap="none" strike="noStrike">
                <a:solidFill>
                  <a:schemeClr val="dk1"/>
                </a:solidFill>
                <a:highlight>
                  <a:srgbClr val="FCE5CD"/>
                </a:highlight>
                <a:latin typeface="Calibri"/>
                <a:ea typeface="Calibri"/>
                <a:cs typeface="Calibri"/>
                <a:sym typeface="Calibri"/>
              </a:rPr>
              <a:t>compartilhamento</a:t>
            </a:r>
            <a:r>
              <a:rPr b="0" i="0" lang="pt-BR" sz="2400" u="none" cap="none" strike="noStrike">
                <a:solidFill>
                  <a:schemeClr val="dk1"/>
                </a:solidFill>
                <a:latin typeface="Calibri"/>
                <a:ea typeface="Calibri"/>
                <a:cs typeface="Calibri"/>
                <a:sym typeface="Calibri"/>
              </a:rPr>
              <a:t> de projetos. Elas oferecem </a:t>
            </a:r>
            <a:r>
              <a:rPr b="1" i="0" lang="pt-BR" sz="2400" u="none" cap="none" strike="noStrike">
                <a:solidFill>
                  <a:schemeClr val="dk1"/>
                </a:solidFill>
                <a:highlight>
                  <a:srgbClr val="D0E0E3"/>
                </a:highlight>
                <a:latin typeface="Calibri"/>
                <a:ea typeface="Calibri"/>
                <a:cs typeface="Calibri"/>
                <a:sym typeface="Calibri"/>
              </a:rPr>
              <a:t>hospedagem</a:t>
            </a:r>
            <a:r>
              <a:rPr b="0" i="0" lang="pt-BR" sz="2400" u="none" cap="none" strike="noStrike">
                <a:solidFill>
                  <a:schemeClr val="dk1"/>
                </a:solidFill>
                <a:latin typeface="Calibri"/>
                <a:ea typeface="Calibri"/>
                <a:cs typeface="Calibri"/>
                <a:sym typeface="Calibri"/>
              </a:rPr>
              <a:t> de código, </a:t>
            </a:r>
            <a:r>
              <a:rPr b="1" lang="pt-BR" sz="2400">
                <a:solidFill>
                  <a:schemeClr val="dk1"/>
                </a:solidFill>
                <a:highlight>
                  <a:srgbClr val="EAD1DC"/>
                </a:highlight>
                <a:latin typeface="Calibri"/>
                <a:ea typeface="Calibri"/>
                <a:cs typeface="Calibri"/>
                <a:sym typeface="Calibri"/>
              </a:rPr>
              <a:t>f</a:t>
            </a:r>
            <a:r>
              <a:rPr b="1" i="0" lang="pt-BR" sz="2400" u="none" cap="none" strike="noStrike">
                <a:solidFill>
                  <a:schemeClr val="dk1"/>
                </a:solidFill>
                <a:highlight>
                  <a:srgbClr val="EAD1DC"/>
                </a:highlight>
                <a:latin typeface="Calibri"/>
                <a:ea typeface="Calibri"/>
                <a:cs typeface="Calibri"/>
                <a:sym typeface="Calibri"/>
              </a:rPr>
              <a:t>erramentas</a:t>
            </a:r>
            <a:r>
              <a:rPr b="0" i="0" lang="pt-BR" sz="2400" u="none" cap="none" strike="noStrike">
                <a:solidFill>
                  <a:schemeClr val="dk1"/>
                </a:solidFill>
                <a:latin typeface="Calibri"/>
                <a:ea typeface="Calibri"/>
                <a:cs typeface="Calibri"/>
                <a:sym typeface="Calibri"/>
              </a:rPr>
              <a:t> para revisão de código, </a:t>
            </a:r>
            <a:r>
              <a:rPr b="1" i="0" lang="pt-BR" sz="2400" u="none" cap="none" strike="noStrike">
                <a:solidFill>
                  <a:schemeClr val="dk1"/>
                </a:solidFill>
                <a:highlight>
                  <a:srgbClr val="F4CCCC"/>
                </a:highlight>
                <a:latin typeface="Calibri"/>
                <a:ea typeface="Calibri"/>
                <a:cs typeface="Calibri"/>
                <a:sym typeface="Calibri"/>
              </a:rPr>
              <a:t>gestão</a:t>
            </a:r>
            <a:r>
              <a:rPr b="0" i="0" lang="pt-BR" sz="2400" u="none" cap="none" strike="noStrike">
                <a:solidFill>
                  <a:schemeClr val="dk1"/>
                </a:solidFill>
                <a:latin typeface="Calibri"/>
                <a:ea typeface="Calibri"/>
                <a:cs typeface="Calibri"/>
                <a:sym typeface="Calibri"/>
              </a:rPr>
              <a:t> de projetos e </a:t>
            </a:r>
            <a:r>
              <a:rPr b="1" i="0" lang="pt-BR" sz="2400" u="none" cap="none" strike="noStrike">
                <a:solidFill>
                  <a:schemeClr val="dk1"/>
                </a:solidFill>
                <a:highlight>
                  <a:srgbClr val="C9DAF8"/>
                </a:highlight>
                <a:latin typeface="Calibri"/>
                <a:ea typeface="Calibri"/>
                <a:cs typeface="Calibri"/>
                <a:sym typeface="Calibri"/>
              </a:rPr>
              <a:t>colaboração</a:t>
            </a:r>
            <a:r>
              <a:rPr b="0" i="0" lang="pt-BR" sz="2400" u="none" cap="none" strike="noStrike">
                <a:solidFill>
                  <a:schemeClr val="dk1"/>
                </a:solidFill>
                <a:latin typeface="Calibri"/>
                <a:ea typeface="Calibri"/>
                <a:cs typeface="Calibri"/>
                <a:sym typeface="Calibri"/>
              </a:rPr>
              <a:t>, incluindo </a:t>
            </a:r>
            <a:r>
              <a:rPr b="1" i="1" lang="pt-BR" sz="2400" u="none" cap="none" strike="noStrike">
                <a:solidFill>
                  <a:schemeClr val="dk1"/>
                </a:solidFill>
                <a:latin typeface="Calibri"/>
                <a:ea typeface="Calibri"/>
                <a:cs typeface="Calibri"/>
                <a:sym typeface="Calibri"/>
              </a:rPr>
              <a:t>pull request</a:t>
            </a:r>
            <a:r>
              <a:rPr b="0" i="0" lang="pt-BR" sz="2400" u="none" cap="none" strike="noStrike">
                <a:solidFill>
                  <a:schemeClr val="dk1"/>
                </a:solidFill>
                <a:latin typeface="Calibri"/>
                <a:ea typeface="Calibri"/>
                <a:cs typeface="Calibri"/>
                <a:sym typeface="Calibri"/>
              </a:rPr>
              <a:t>, </a:t>
            </a:r>
            <a:r>
              <a:rPr b="1" i="1" lang="pt-BR" sz="2400" u="none" cap="none" strike="noStrike">
                <a:solidFill>
                  <a:schemeClr val="dk1"/>
                </a:solidFill>
                <a:latin typeface="Calibri"/>
                <a:ea typeface="Calibri"/>
                <a:cs typeface="Calibri"/>
                <a:sym typeface="Calibri"/>
              </a:rPr>
              <a:t>issues tracking</a:t>
            </a:r>
            <a:r>
              <a:rPr b="0" i="0" lang="pt-BR" sz="2400" u="none" cap="none" strike="noStrike">
                <a:solidFill>
                  <a:schemeClr val="dk1"/>
                </a:solidFill>
                <a:latin typeface="Calibri"/>
                <a:ea typeface="Calibri"/>
                <a:cs typeface="Calibri"/>
                <a:sym typeface="Calibri"/>
              </a:rPr>
              <a:t>, e integrações com outras ferramentas.</a:t>
            </a:r>
            <a:endParaRPr b="1" i="0" sz="2400" u="none" cap="none" strike="noStrike">
              <a:solidFill>
                <a:schemeClr val="dk1"/>
              </a:solidFill>
              <a:latin typeface="Calibri"/>
              <a:ea typeface="Calibri"/>
              <a:cs typeface="Calibri"/>
              <a:sym typeface="Calibri"/>
            </a:endParaRPr>
          </a:p>
        </p:txBody>
      </p:sp>
      <p:pic>
        <p:nvPicPr>
          <p:cNvPr id="163" name="Google Shape;163;p9"/>
          <p:cNvPicPr preferRelativeResize="0"/>
          <p:nvPr/>
        </p:nvPicPr>
        <p:blipFill rotWithShape="1">
          <a:blip r:embed="rId6">
            <a:alphaModFix/>
          </a:blip>
          <a:srcRect b="0" l="0" r="66508" t="0"/>
          <a:stretch/>
        </p:blipFill>
        <p:spPr>
          <a:xfrm>
            <a:off x="541175" y="654463"/>
            <a:ext cx="1012800" cy="4031976"/>
          </a:xfrm>
          <a:prstGeom prst="rect">
            <a:avLst/>
          </a:prstGeom>
          <a:noFill/>
          <a:ln>
            <a:noFill/>
          </a:ln>
        </p:spPr>
      </p:pic>
      <p:pic>
        <p:nvPicPr>
          <p:cNvPr id="164" name="Google Shape;164;p9"/>
          <p:cNvPicPr preferRelativeResize="0"/>
          <p:nvPr/>
        </p:nvPicPr>
        <p:blipFill rotWithShape="1">
          <a:blip r:embed="rId6">
            <a:alphaModFix/>
          </a:blip>
          <a:srcRect b="0" l="33515" r="0" t="0"/>
          <a:stretch/>
        </p:blipFill>
        <p:spPr>
          <a:xfrm>
            <a:off x="6681475" y="744300"/>
            <a:ext cx="2010501" cy="4031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